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26"/>
  </p:notesMasterIdLst>
  <p:handoutMasterIdLst>
    <p:handoutMasterId r:id="rId27"/>
  </p:handoutMasterIdLst>
  <p:sldIdLst>
    <p:sldId id="256" r:id="rId5"/>
    <p:sldId id="711" r:id="rId6"/>
    <p:sldId id="712" r:id="rId7"/>
    <p:sldId id="715" r:id="rId8"/>
    <p:sldId id="716" r:id="rId9"/>
    <p:sldId id="767" r:id="rId10"/>
    <p:sldId id="776" r:id="rId11"/>
    <p:sldId id="768" r:id="rId12"/>
    <p:sldId id="779" r:id="rId13"/>
    <p:sldId id="780" r:id="rId14"/>
    <p:sldId id="781" r:id="rId15"/>
    <p:sldId id="782" r:id="rId16"/>
    <p:sldId id="783" r:id="rId17"/>
    <p:sldId id="784" r:id="rId18"/>
    <p:sldId id="778" r:id="rId19"/>
    <p:sldId id="788" r:id="rId20"/>
    <p:sldId id="787" r:id="rId21"/>
    <p:sldId id="785" r:id="rId22"/>
    <p:sldId id="786" r:id="rId23"/>
    <p:sldId id="789" r:id="rId24"/>
    <p:sldId id="790" r:id="rId25"/>
  </p:sldIdLst>
  <p:sldSz cx="9144000" cy="6858000" type="screen4x3"/>
  <p:notesSz cx="9928225" cy="6797675"/>
  <p:custDataLst>
    <p:tags r:id="rId28"/>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CFD2"/>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15" autoAdjust="0"/>
    <p:restoredTop sz="94976" autoAdjust="0"/>
  </p:normalViewPr>
  <p:slideViewPr>
    <p:cSldViewPr>
      <p:cViewPr varScale="1">
        <p:scale>
          <a:sx n="75" d="100"/>
          <a:sy n="75" d="100"/>
        </p:scale>
        <p:origin x="1464" y="5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presProps" Target="pres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05/08/2018</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8/5/2018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402306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40848210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736428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139415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661366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109358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8798990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1077559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3120483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4284287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752889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501942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585413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20005746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983251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7969474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9.xml"/><Relationship Id="rId7" Type="http://schemas.openxmlformats.org/officeDocument/2006/relationships/slide" Target="../slides/slide19.xml"/><Relationship Id="rId2"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17.xml"/><Relationship Id="rId4" Type="http://schemas.openxmlformats.org/officeDocument/2006/relationships/slide" Target="../slides/slide1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7236296" y="620688"/>
            <a:ext cx="864096"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Assessment</a:t>
            </a:r>
            <a:endParaRPr lang="en-GB" sz="10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217476" y="620688"/>
            <a:ext cx="121663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smtClean="0">
                <a:latin typeface="Arial" panose="020B0604020202020204" pitchFamily="34" charset="0"/>
                <a:cs typeface="Arial" panose="020B0604020202020204" pitchFamily="34" charset="0"/>
              </a:rPr>
              <a:t>4,1 – Project</a:t>
            </a:r>
            <a:r>
              <a:rPr lang="en-GB" sz="1000" b="1" baseline="0" smtClean="0">
                <a:latin typeface="Arial" panose="020B0604020202020204" pitchFamily="34" charset="0"/>
                <a:cs typeface="Arial" panose="020B0604020202020204" pitchFamily="34" charset="0"/>
              </a:rPr>
              <a:t> Plan</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userDrawn="1"/>
        </p:nvSpPr>
        <p:spPr>
          <a:xfrm>
            <a:off x="1502318" y="620688"/>
            <a:ext cx="1015771"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smtClean="0">
                <a:latin typeface="Arial" panose="020B0604020202020204" pitchFamily="34" charset="0"/>
                <a:cs typeface="Arial" panose="020B0604020202020204" pitchFamily="34" charset="0"/>
              </a:rPr>
              <a:t>5.1 – CPA</a:t>
            </a:r>
            <a:r>
              <a:rPr lang="en-GB" sz="1000" b="1" baseline="0" smtClean="0">
                <a:latin typeface="Arial" panose="020B0604020202020204" pitchFamily="34" charset="0"/>
                <a:cs typeface="Arial" panose="020B0604020202020204" pitchFamily="34" charset="0"/>
              </a:rPr>
              <a:t> Chart</a:t>
            </a:r>
            <a:endParaRPr lang="en-GB" sz="1000" b="1" dirty="0">
              <a:latin typeface="Arial" panose="020B0604020202020204" pitchFamily="34" charset="0"/>
              <a:cs typeface="Arial" panose="020B0604020202020204" pitchFamily="34" charset="0"/>
            </a:endParaRPr>
          </a:p>
        </p:txBody>
      </p:sp>
      <p:sp>
        <p:nvSpPr>
          <p:cNvPr id="13" name="Round Same Side Corner Rectangle 12">
            <a:hlinkClick r:id="rId5" action="ppaction://hlinksldjump"/>
          </p:cNvPr>
          <p:cNvSpPr/>
          <p:nvPr userDrawn="1"/>
        </p:nvSpPr>
        <p:spPr>
          <a:xfrm>
            <a:off x="2586295" y="620688"/>
            <a:ext cx="116646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smtClean="0">
                <a:latin typeface="Arial" panose="020B0604020202020204" pitchFamily="34" charset="0"/>
                <a:cs typeface="Arial" panose="020B0604020202020204" pitchFamily="34" charset="0"/>
              </a:rPr>
              <a:t>5.1 – Gantt Chart</a:t>
            </a:r>
            <a:endParaRPr lang="en-GB" sz="1000" b="1" dirty="0">
              <a:latin typeface="Arial" panose="020B0604020202020204" pitchFamily="34" charset="0"/>
              <a:cs typeface="Arial" panose="020B0604020202020204" pitchFamily="34" charset="0"/>
            </a:endParaRPr>
          </a:p>
        </p:txBody>
      </p:sp>
      <p:sp>
        <p:nvSpPr>
          <p:cNvPr id="16" name="Round Same Side Corner Rectangle 15">
            <a:hlinkClick r:id="rId6" action="ppaction://hlinksldjump"/>
          </p:cNvPr>
          <p:cNvSpPr/>
          <p:nvPr userDrawn="1"/>
        </p:nvSpPr>
        <p:spPr>
          <a:xfrm>
            <a:off x="3820961" y="620688"/>
            <a:ext cx="119629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smtClean="0">
                <a:latin typeface="Arial" panose="020B0604020202020204" pitchFamily="34" charset="0"/>
                <a:cs typeface="Arial" panose="020B0604020202020204" pitchFamily="34" charset="0"/>
              </a:rPr>
              <a:t>5.1 – Pert Diagram</a:t>
            </a:r>
            <a:endParaRPr lang="en-GB" sz="1000" b="1" dirty="0">
              <a:latin typeface="Arial" panose="020B0604020202020204" pitchFamily="34" charset="0"/>
              <a:cs typeface="Arial" panose="020B0604020202020204" pitchFamily="34" charset="0"/>
            </a:endParaRPr>
          </a:p>
        </p:txBody>
      </p:sp>
      <p:sp>
        <p:nvSpPr>
          <p:cNvPr id="17" name="Round Same Side Corner Rectangle 16">
            <a:hlinkClick r:id="rId7" action="ppaction://hlinksldjump"/>
          </p:cNvPr>
          <p:cNvSpPr/>
          <p:nvPr userDrawn="1"/>
        </p:nvSpPr>
        <p:spPr>
          <a:xfrm>
            <a:off x="5085466" y="620688"/>
            <a:ext cx="208262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smtClean="0">
                <a:latin typeface="Arial" panose="020B0604020202020204" pitchFamily="34" charset="0"/>
                <a:cs typeface="Arial" panose="020B0604020202020204" pitchFamily="34" charset="0"/>
              </a:rPr>
              <a:t>5.2 – Software &amp;</a:t>
            </a:r>
            <a:r>
              <a:rPr lang="en-GB" sz="1000" b="1" baseline="0" smtClean="0">
                <a:latin typeface="Arial" panose="020B0604020202020204" pitchFamily="34" charset="0"/>
                <a:cs typeface="Arial" panose="020B0604020202020204" pitchFamily="34" charset="0"/>
              </a:rPr>
              <a:t> Flow Diagrams</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hyperlink" Target="LO4%20-%20Resources/P4.1%20-%20Contingency%20Plan%2001.png" TargetMode="External"/><Relationship Id="rId7" Type="http://schemas.openxmlformats.org/officeDocument/2006/relationships/hyperlink" Target="LO4%20-%20Resources/P4.1%20-%20Contingency%20Plan%2003.jpg"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hyperlink" Target="LO4%20-%20Resources/P4.1%20-%20Contingency%20Plan%2002.jpg" TargetMode="Externa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hyperlink" Target="LO4%20-%20Resources/Project%20Plan.doc"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slideLayout" Target="../slideLayouts/slideLayout2.xml"/><Relationship Id="rId7" Type="http://schemas.openxmlformats.org/officeDocument/2006/relationships/hyperlink" Target="LO4%20-%20Resources/5.1%20-%20Gantt%20Chart.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6.png"/><Relationship Id="rId10" Type="http://schemas.openxmlformats.org/officeDocument/2006/relationships/hyperlink" Target="LO4%20-%20Resources/5.1%20-%20Pert%20Chart.png" TargetMode="External"/><Relationship Id="rId4" Type="http://schemas.openxmlformats.org/officeDocument/2006/relationships/notesSlide" Target="../notesSlides/notesSlide14.xml"/><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gif"/></Relationships>
</file>

<file path=ppt/slides/_rels/slide17.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slideLayout" Target="../slideLayouts/slideLayout2.xml"/><Relationship Id="rId7" Type="http://schemas.openxmlformats.org/officeDocument/2006/relationships/hyperlink" Target="LO4%20-%20Resources/5.1%20-%20Gantt%20Chart.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hyperlink" Target="LO4%20-%20Resources/5.1%20-%20Pert%20Chart.png" TargetMode="Externa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hyperlink" Target="LO4%20-%20Resources/Project%20Plan.doc"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LO4%20-%20Resources/Project%20Plan.doc"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5229200"/>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800"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LO4 - Be Able to Prepare Project Plans</a:t>
            </a:r>
            <a:endParaRPr lang="en-GB" sz="4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712968"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496944" cy="1492716"/>
          </a:xfrm>
          <a:prstGeom prst="rect">
            <a:avLst/>
          </a:prstGeom>
          <a:noFill/>
        </p:spPr>
        <p:txBody>
          <a:bodyPr wrap="square" rtlCol="0">
            <a:spAutoFit/>
          </a:bodyPr>
          <a:lstStyle/>
          <a:p>
            <a:pPr algn="r"/>
            <a:r>
              <a:rPr lang="en-GB" sz="2800" dirty="0"/>
              <a:t> Cambridge </a:t>
            </a:r>
            <a:r>
              <a:rPr lang="en-GB" sz="2800" b="1" dirty="0"/>
              <a:t>TECHNICALS- LEVEL 3 </a:t>
            </a:r>
          </a:p>
          <a:p>
            <a:pPr algn="r"/>
            <a:r>
              <a:rPr lang="en-GB" sz="3100" dirty="0"/>
              <a:t> </a:t>
            </a:r>
            <a:r>
              <a:rPr lang="en-GB" sz="3100" b="1" dirty="0"/>
              <a:t>Unit </a:t>
            </a:r>
            <a:r>
              <a:rPr lang="en-GB" sz="3100" b="1" dirty="0" smtClean="0"/>
              <a:t>16 </a:t>
            </a:r>
            <a:r>
              <a:rPr lang="en-GB" sz="3100" b="1" dirty="0"/>
              <a:t>– </a:t>
            </a:r>
            <a:r>
              <a:rPr lang="en-GB" sz="3100" b="1" dirty="0" smtClean="0"/>
              <a:t>Principles of Project Management</a:t>
            </a:r>
            <a:endParaRPr lang="en-GB" sz="3100" b="1" dirty="0"/>
          </a:p>
          <a:p>
            <a:pPr algn="r"/>
            <a:r>
              <a:rPr lang="en-GB" sz="3200" b="1" dirty="0" smtClean="0">
                <a:solidFill>
                  <a:schemeClr val="tx1">
                    <a:lumMod val="50000"/>
                    <a:lumOff val="50000"/>
                  </a:schemeClr>
                </a:solidFill>
              </a:rPr>
              <a:t>2016 Specification </a:t>
            </a:r>
            <a:r>
              <a:rPr lang="en-GB" sz="3200" b="1" dirty="0">
                <a:solidFill>
                  <a:schemeClr val="tx1">
                    <a:lumMod val="50000"/>
                    <a:lumOff val="50000"/>
                  </a:schemeClr>
                </a:solidFill>
              </a:rPr>
              <a:t>- M/507/8163 </a:t>
            </a:r>
          </a:p>
        </p:txBody>
      </p:sp>
      <p:pic>
        <p:nvPicPr>
          <p:cNvPr id="6"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816977"/>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GB" sz="1530" b="1" dirty="0" smtClean="0">
                <a:solidFill>
                  <a:srgbClr val="FF0000"/>
                </a:solidFill>
              </a:rPr>
              <a:t>Resource </a:t>
            </a:r>
            <a:r>
              <a:rPr lang="en-GB" sz="1530" b="1" dirty="0">
                <a:solidFill>
                  <a:srgbClr val="FF0000"/>
                </a:solidFill>
              </a:rPr>
              <a:t>requirements </a:t>
            </a:r>
            <a:r>
              <a:rPr lang="en-GB" sz="1530" dirty="0" smtClean="0"/>
              <a:t>– Explain a list of the resources needed, take this from previous tasks and streamline it. These resources need to include a list with explanation of:</a:t>
            </a:r>
            <a:endParaRPr lang="en-GB" sz="1530" dirty="0"/>
          </a:p>
          <a:p>
            <a:pPr marL="450850" indent="-200025">
              <a:buClr>
                <a:srgbClr val="C00000"/>
              </a:buClr>
              <a:buFont typeface="Arial" panose="020B0604020202020204" pitchFamily="34" charset="0"/>
              <a:buChar char="•"/>
            </a:pPr>
            <a:r>
              <a:rPr lang="en-US" sz="1530" b="1" dirty="0" smtClean="0">
                <a:solidFill>
                  <a:srgbClr val="FF0000"/>
                </a:solidFill>
              </a:rPr>
              <a:t>Physical </a:t>
            </a:r>
            <a:r>
              <a:rPr lang="en-US" sz="1530" b="1" dirty="0">
                <a:solidFill>
                  <a:srgbClr val="FF0000"/>
                </a:solidFill>
              </a:rPr>
              <a:t>resources </a:t>
            </a:r>
            <a:r>
              <a:rPr lang="en-US" sz="1530" b="1" dirty="0" smtClean="0"/>
              <a:t>– </a:t>
            </a:r>
            <a:r>
              <a:rPr lang="en-US" sz="1530" dirty="0" smtClean="0"/>
              <a:t>All (or some) key resources that you can think of for the project. Be realistic, but no need to be too accurate in amount.</a:t>
            </a:r>
          </a:p>
          <a:p>
            <a:pPr marL="719138" lvl="1" indent="-200025">
              <a:buClr>
                <a:srgbClr val="C00000"/>
              </a:buClr>
              <a:buFont typeface="Arial" panose="020B0604020202020204" pitchFamily="34" charset="0"/>
              <a:buChar char="•"/>
            </a:pPr>
            <a:r>
              <a:rPr lang="en-US" sz="1530" b="1" dirty="0" smtClean="0"/>
              <a:t>Materials</a:t>
            </a:r>
            <a:r>
              <a:rPr lang="en-US" sz="1530" dirty="0" smtClean="0"/>
              <a:t> – Bricks, wood etc. draw up an expected list or research from a prior product what was used to match your own. Be specific on the materials but not on the size or number.</a:t>
            </a:r>
          </a:p>
          <a:p>
            <a:pPr marL="719138" lvl="1" indent="-200025">
              <a:buClr>
                <a:srgbClr val="C00000"/>
              </a:buClr>
              <a:buFont typeface="Arial" panose="020B0604020202020204" pitchFamily="34" charset="0"/>
              <a:buChar char="•"/>
            </a:pPr>
            <a:r>
              <a:rPr lang="en-US" sz="1530" b="1" dirty="0" smtClean="0"/>
              <a:t>Equipment</a:t>
            </a:r>
            <a:r>
              <a:rPr lang="en-US" sz="1530" dirty="0" smtClean="0"/>
              <a:t> – IT equipment, hire equipment.</a:t>
            </a:r>
          </a:p>
          <a:p>
            <a:pPr marL="719138" lvl="1" indent="-200025">
              <a:buClr>
                <a:srgbClr val="C00000"/>
              </a:buClr>
              <a:buFont typeface="Arial" panose="020B0604020202020204" pitchFamily="34" charset="0"/>
              <a:buChar char="•"/>
            </a:pPr>
            <a:r>
              <a:rPr lang="en-US" sz="1530" b="1" dirty="0" smtClean="0"/>
              <a:t>Machinery</a:t>
            </a:r>
            <a:r>
              <a:rPr lang="en-US" sz="1530" dirty="0" smtClean="0"/>
              <a:t> – Whatever machines are required to resource the project. E.g. if you were making a building for woodwork in a school, </a:t>
            </a:r>
            <a:r>
              <a:rPr lang="en-US" sz="1530" smtClean="0"/>
              <a:t>then band saws, </a:t>
            </a:r>
            <a:r>
              <a:rPr lang="en-US" sz="1530" dirty="0" smtClean="0"/>
              <a:t>cutters, drills etc.</a:t>
            </a:r>
          </a:p>
          <a:p>
            <a:pPr marL="719138" lvl="1" indent="-200025">
              <a:buClr>
                <a:srgbClr val="C00000"/>
              </a:buClr>
              <a:buFont typeface="Arial" panose="020B0604020202020204" pitchFamily="34" charset="0"/>
              <a:buChar char="•"/>
            </a:pPr>
            <a:r>
              <a:rPr lang="en-US" sz="1530" b="1" dirty="0" smtClean="0"/>
              <a:t>Tools</a:t>
            </a:r>
            <a:r>
              <a:rPr lang="en-US" sz="1530" dirty="0" smtClean="0"/>
              <a:t> – Like machinery, draw up a list of expected tools required and explain the need for these in the plan.</a:t>
            </a:r>
          </a:p>
          <a:p>
            <a:pPr marL="719138" lvl="1" indent="-200025">
              <a:buClr>
                <a:srgbClr val="C00000"/>
              </a:buClr>
              <a:buFont typeface="Arial" panose="020B0604020202020204" pitchFamily="34" charset="0"/>
              <a:buChar char="•"/>
            </a:pPr>
            <a:r>
              <a:rPr lang="en-US" sz="1530" b="1" dirty="0" smtClean="0"/>
              <a:t>Software</a:t>
            </a:r>
            <a:r>
              <a:rPr lang="en-GB" sz="1530" dirty="0" smtClean="0"/>
              <a:t> –</a:t>
            </a:r>
            <a:r>
              <a:rPr lang="en-US" sz="1530" dirty="0" smtClean="0"/>
              <a:t> PM software, and software needed for the </a:t>
            </a:r>
            <a:r>
              <a:rPr lang="en-US" sz="1530" smtClean="0"/>
              <a:t>finished project, see </a:t>
            </a:r>
            <a:r>
              <a:rPr lang="en-US" sz="1530" smtClean="0">
                <a:hlinkClick r:id="rId3" action="ppaction://hlinksldjump"/>
              </a:rPr>
              <a:t>task 5.2</a:t>
            </a:r>
            <a:r>
              <a:rPr lang="en-US" sz="1530" smtClean="0"/>
              <a:t>.</a:t>
            </a:r>
            <a:endParaRPr lang="en-US" sz="1530" dirty="0"/>
          </a:p>
          <a:p>
            <a:pPr marL="450850" indent="-200025">
              <a:buClr>
                <a:srgbClr val="C00000"/>
              </a:buClr>
              <a:buFont typeface="Arial" panose="020B0604020202020204" pitchFamily="34" charset="0"/>
              <a:buChar char="•"/>
            </a:pPr>
            <a:r>
              <a:rPr lang="en-US" sz="1530" b="1" dirty="0" smtClean="0">
                <a:solidFill>
                  <a:srgbClr val="FF0000"/>
                </a:solidFill>
              </a:rPr>
              <a:t>Human </a:t>
            </a:r>
            <a:r>
              <a:rPr lang="en-US" sz="1530" b="1" dirty="0">
                <a:solidFill>
                  <a:srgbClr val="FF0000"/>
                </a:solidFill>
              </a:rPr>
              <a:t>resources </a:t>
            </a:r>
            <a:r>
              <a:rPr lang="en-US" sz="1530" b="1" dirty="0" smtClean="0"/>
              <a:t>– </a:t>
            </a:r>
            <a:r>
              <a:rPr lang="en-US" sz="1530" dirty="0" smtClean="0"/>
              <a:t>Who is going to be working on the project and their roles and responsibilities including:</a:t>
            </a:r>
          </a:p>
          <a:p>
            <a:pPr marL="719138" lvl="1" indent="-200025" defTabSz="719138">
              <a:buClr>
                <a:srgbClr val="C00000"/>
              </a:buClr>
              <a:buFont typeface="Arial" panose="020B0604020202020204" pitchFamily="34" charset="0"/>
              <a:buChar char="•"/>
            </a:pPr>
            <a:r>
              <a:rPr lang="en-US" sz="1530" b="1" dirty="0"/>
              <a:t>P</a:t>
            </a:r>
            <a:r>
              <a:rPr lang="en-US" sz="1530" b="1" dirty="0" smtClean="0"/>
              <a:t>roject </a:t>
            </a:r>
            <a:r>
              <a:rPr lang="en-US" sz="1530" b="1" dirty="0"/>
              <a:t>management </a:t>
            </a:r>
            <a:r>
              <a:rPr lang="en-US" sz="1530" b="1" dirty="0" smtClean="0"/>
              <a:t>team </a:t>
            </a:r>
            <a:r>
              <a:rPr lang="en-US" sz="1530" dirty="0" smtClean="0"/>
              <a:t>– Name and list the responsibilities of the team, names can be made up but remember the examiner does not have a sense of humour. Specify job tasks and skills if necessary to show forethought in this section.</a:t>
            </a:r>
          </a:p>
          <a:p>
            <a:pPr marL="719138" lvl="1" indent="-200025" defTabSz="719138">
              <a:buClr>
                <a:srgbClr val="C00000"/>
              </a:buClr>
              <a:buFont typeface="Arial" panose="020B0604020202020204" pitchFamily="34" charset="0"/>
              <a:buChar char="•"/>
            </a:pPr>
            <a:r>
              <a:rPr lang="en-US" sz="1530" b="1" dirty="0"/>
              <a:t>S</a:t>
            </a:r>
            <a:r>
              <a:rPr lang="en-US" sz="1530" b="1" dirty="0" smtClean="0"/>
              <a:t>upport staff </a:t>
            </a:r>
            <a:r>
              <a:rPr lang="en-US" sz="1530" dirty="0" smtClean="0"/>
              <a:t>– Like above, secretaries, security etc., for the project.</a:t>
            </a:r>
          </a:p>
          <a:p>
            <a:pPr marL="719138" lvl="1" indent="-200025" defTabSz="719138">
              <a:buClr>
                <a:srgbClr val="C00000"/>
              </a:buClr>
              <a:buFont typeface="Arial" panose="020B0604020202020204" pitchFamily="34" charset="0"/>
              <a:buChar char="•"/>
            </a:pPr>
            <a:r>
              <a:rPr lang="en-US" sz="1530" dirty="0"/>
              <a:t>K</a:t>
            </a:r>
            <a:r>
              <a:rPr lang="en-US" sz="1530" dirty="0" smtClean="0"/>
              <a:t>ey </a:t>
            </a:r>
            <a:r>
              <a:rPr lang="en-US" sz="1530" dirty="0"/>
              <a:t>roles and </a:t>
            </a:r>
            <a:r>
              <a:rPr lang="en-US" sz="1530" dirty="0" smtClean="0"/>
              <a:t>responsibilities – List their duties and responsibilities within the project, there may be duplicates and overlaps but this is fine.</a:t>
            </a:r>
          </a:p>
          <a:p>
            <a:pPr marL="719138" lvl="1" indent="-200025" defTabSz="719138">
              <a:buClr>
                <a:srgbClr val="C00000"/>
              </a:buClr>
              <a:buFont typeface="Arial" panose="020B0604020202020204" pitchFamily="34" charset="0"/>
              <a:buChar char="•"/>
            </a:pPr>
            <a:r>
              <a:rPr lang="en-US" sz="1530" b="1" dirty="0"/>
              <a:t>O</a:t>
            </a:r>
            <a:r>
              <a:rPr lang="en-US" sz="1530" b="1" dirty="0" smtClean="0"/>
              <a:t>wn role</a:t>
            </a:r>
            <a:r>
              <a:rPr lang="en-GB" sz="1530" b="1" dirty="0" smtClean="0"/>
              <a:t> </a:t>
            </a:r>
            <a:r>
              <a:rPr lang="en-GB" sz="1530" dirty="0" smtClean="0"/>
              <a:t>–</a:t>
            </a:r>
            <a:r>
              <a:rPr lang="en-US" sz="1530" dirty="0" smtClean="0"/>
              <a:t> Specify your role as Project Manager in this project, responsibilities and name tour role for each section of the project planning including monitoring, evaluation, risk management and quality assurance.</a:t>
            </a:r>
            <a:endParaRPr lang="en-US" sz="153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P4.1 - The Components </a:t>
            </a:r>
            <a:r>
              <a:rPr lang="en-US" sz="3200" dirty="0"/>
              <a:t>of a </a:t>
            </a:r>
            <a:r>
              <a:rPr lang="en-US" sz="3200" dirty="0" smtClean="0"/>
              <a:t>Project Plan</a:t>
            </a:r>
            <a:endParaRPr lang="en-US" sz="3200" dirty="0"/>
          </a:p>
        </p:txBody>
      </p:sp>
    </p:spTree>
    <p:extLst>
      <p:ext uri="{BB962C8B-B14F-4D97-AF65-F5344CB8AC3E}">
        <p14:creationId xmlns:p14="http://schemas.microsoft.com/office/powerpoint/2010/main" val="3749280232"/>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863144"/>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GB" sz="1460" b="1" dirty="0" smtClean="0"/>
              <a:t>Project </a:t>
            </a:r>
            <a:r>
              <a:rPr lang="en-GB" sz="1460" b="1" dirty="0"/>
              <a:t>schedule </a:t>
            </a:r>
            <a:r>
              <a:rPr lang="en-GB" sz="1460" dirty="0" smtClean="0"/>
              <a:t>– A time plan of what should happen and when, including milestones and dependencies. It needs to be realistic for the project, and include activities such as:</a:t>
            </a:r>
            <a:endParaRPr lang="en-GB" sz="1460" dirty="0"/>
          </a:p>
          <a:p>
            <a:pPr marL="450850" indent="-200025">
              <a:buClr>
                <a:srgbClr val="C00000"/>
              </a:buClr>
              <a:buFont typeface="Arial" panose="020B0604020202020204" pitchFamily="34" charset="0"/>
              <a:buChar char="•"/>
            </a:pPr>
            <a:r>
              <a:rPr lang="en-US" sz="1460" b="1" dirty="0" smtClean="0"/>
              <a:t>Activities/tasks </a:t>
            </a:r>
            <a:r>
              <a:rPr lang="en-US" sz="1460" b="1" dirty="0"/>
              <a:t>to be carried </a:t>
            </a:r>
            <a:r>
              <a:rPr lang="en-US" sz="1460" b="1" dirty="0" smtClean="0"/>
              <a:t>out</a:t>
            </a:r>
            <a:r>
              <a:rPr lang="en-GB" sz="1460" b="1" dirty="0"/>
              <a:t> </a:t>
            </a:r>
            <a:r>
              <a:rPr lang="en-GB" sz="1460" dirty="0" smtClean="0"/>
              <a:t>–</a:t>
            </a:r>
            <a:r>
              <a:rPr lang="en-US" sz="1460" dirty="0" smtClean="0"/>
              <a:t> From the setting up of the team to the Project closure and evaluation, these should be assigned to people with a set value of time, dependencies and relevance.</a:t>
            </a:r>
            <a:endParaRPr lang="en-US" sz="1460" dirty="0"/>
          </a:p>
          <a:p>
            <a:pPr marL="450850" indent="-200025">
              <a:buClr>
                <a:srgbClr val="C00000"/>
              </a:buClr>
              <a:buFont typeface="Arial" panose="020B0604020202020204" pitchFamily="34" charset="0"/>
              <a:buChar char="•"/>
            </a:pPr>
            <a:r>
              <a:rPr lang="en-US" sz="1460" b="1" dirty="0" smtClean="0"/>
              <a:t>Who </a:t>
            </a:r>
            <a:r>
              <a:rPr lang="en-US" sz="1460" b="1" dirty="0"/>
              <a:t>is to complete </a:t>
            </a:r>
            <a:r>
              <a:rPr lang="en-US" sz="1460" b="1" dirty="0" smtClean="0"/>
              <a:t>activities/tasks</a:t>
            </a:r>
            <a:r>
              <a:rPr lang="en-GB" sz="1460" b="1" dirty="0"/>
              <a:t> </a:t>
            </a:r>
            <a:r>
              <a:rPr lang="en-GB" sz="1460" dirty="0" smtClean="0"/>
              <a:t>–</a:t>
            </a:r>
            <a:r>
              <a:rPr lang="en-US" sz="1460" dirty="0" smtClean="0"/>
              <a:t> The staffing of the tasks with their job titles so that other staff know who to ask and associate with duties.</a:t>
            </a:r>
            <a:endParaRPr lang="en-US" sz="1460" dirty="0"/>
          </a:p>
          <a:p>
            <a:pPr marL="450850" indent="-200025">
              <a:buClr>
                <a:srgbClr val="C00000"/>
              </a:buClr>
              <a:buFont typeface="Arial" panose="020B0604020202020204" pitchFamily="34" charset="0"/>
              <a:buChar char="•"/>
            </a:pPr>
            <a:r>
              <a:rPr lang="en-US" sz="1460" b="1" dirty="0" smtClean="0"/>
              <a:t>Timeframes </a:t>
            </a:r>
            <a:r>
              <a:rPr lang="en-US" sz="1460" b="1" dirty="0"/>
              <a:t>for completion of activities/tasks and utilisation of resources </a:t>
            </a:r>
            <a:endParaRPr lang="en-US" sz="1460" dirty="0" smtClean="0"/>
          </a:p>
          <a:p>
            <a:pPr marL="908050" lvl="1" indent="-200025">
              <a:buClr>
                <a:srgbClr val="C00000"/>
              </a:buClr>
              <a:buFont typeface="Arial" panose="020B0604020202020204" pitchFamily="34" charset="0"/>
              <a:buChar char="•"/>
            </a:pPr>
            <a:r>
              <a:rPr lang="en-US" sz="1460" b="1" dirty="0" smtClean="0"/>
              <a:t>Dependencies</a:t>
            </a:r>
            <a:r>
              <a:rPr lang="en-US" sz="1460" dirty="0" smtClean="0"/>
              <a:t> – what tasks rely on other tasks to be completed. E.g. choice of course or exam board chosen before the books are bought.</a:t>
            </a:r>
          </a:p>
          <a:p>
            <a:pPr marL="908050" lvl="1" indent="-200025">
              <a:buClr>
                <a:srgbClr val="C00000"/>
              </a:buClr>
              <a:buFont typeface="Arial" panose="020B0604020202020204" pitchFamily="34" charset="0"/>
              <a:buChar char="•"/>
            </a:pPr>
            <a:r>
              <a:rPr lang="en-US" sz="1460" b="1" dirty="0" smtClean="0"/>
              <a:t>Milestones</a:t>
            </a:r>
            <a:r>
              <a:rPr lang="en-US" sz="1460" dirty="0" smtClean="0"/>
              <a:t> – What are the key activities in the project to show progress, something that must have a cut off point before progressing.</a:t>
            </a:r>
          </a:p>
          <a:p>
            <a:pPr marL="908050" lvl="1" indent="-200025">
              <a:buClr>
                <a:srgbClr val="C00000"/>
              </a:buClr>
              <a:buFont typeface="Arial" panose="020B0604020202020204" pitchFamily="34" charset="0"/>
              <a:buChar char="•"/>
            </a:pPr>
            <a:r>
              <a:rPr lang="en-US" sz="1460" b="1" dirty="0" smtClean="0"/>
              <a:t>Duration</a:t>
            </a:r>
            <a:r>
              <a:rPr lang="en-GB" sz="1460" dirty="0" smtClean="0"/>
              <a:t> –</a:t>
            </a:r>
            <a:r>
              <a:rPr lang="en-US" sz="1460" dirty="0" smtClean="0"/>
              <a:t> How long each task should take along with contingency timings.</a:t>
            </a:r>
            <a:endParaRPr lang="en-US" sz="1460" dirty="0"/>
          </a:p>
          <a:p>
            <a:pPr marL="285750" indent="-285750">
              <a:buClr>
                <a:srgbClr val="C00000"/>
              </a:buClr>
              <a:buFont typeface="Wingdings 3" panose="05040102010807070707" pitchFamily="18" charset="2"/>
              <a:buChar char=""/>
            </a:pPr>
            <a:r>
              <a:rPr lang="en-US" sz="1460" b="1" dirty="0" smtClean="0">
                <a:solidFill>
                  <a:srgbClr val="FF0000"/>
                </a:solidFill>
              </a:rPr>
              <a:t>Budget </a:t>
            </a:r>
            <a:r>
              <a:rPr lang="en-US" sz="1460" b="1" dirty="0">
                <a:solidFill>
                  <a:srgbClr val="FF0000"/>
                </a:solidFill>
              </a:rPr>
              <a:t>and costings</a:t>
            </a:r>
            <a:r>
              <a:rPr lang="en-US" sz="1460" b="1" dirty="0"/>
              <a:t> </a:t>
            </a:r>
            <a:r>
              <a:rPr lang="en-US" sz="1460" b="1" dirty="0" smtClean="0"/>
              <a:t>– </a:t>
            </a:r>
            <a:r>
              <a:rPr lang="en-US" sz="1460" dirty="0" smtClean="0"/>
              <a:t>How much everything should cost including salaries of staff for the project. If you are assuming they are already staff with other jobs then put £0 for their value, otherwise guess.</a:t>
            </a:r>
          </a:p>
          <a:p>
            <a:pPr marL="450850" lvl="1" indent="-182563">
              <a:buClr>
                <a:srgbClr val="C00000"/>
              </a:buClr>
              <a:buFont typeface="Arial" panose="020B0604020202020204" pitchFamily="34" charset="0"/>
              <a:buChar char="•"/>
            </a:pPr>
            <a:r>
              <a:rPr lang="en-US" sz="1460" b="1" dirty="0"/>
              <a:t>B</a:t>
            </a:r>
            <a:r>
              <a:rPr lang="en-US" sz="1460" b="1" dirty="0" smtClean="0"/>
              <a:t>reakdown </a:t>
            </a:r>
            <a:r>
              <a:rPr lang="en-US" sz="1460" b="1" dirty="0"/>
              <a:t>of </a:t>
            </a:r>
            <a:r>
              <a:rPr lang="en-US" sz="1460" b="1" dirty="0" smtClean="0"/>
              <a:t>salaries </a:t>
            </a:r>
            <a:r>
              <a:rPr lang="en-US" sz="1460" dirty="0" smtClean="0"/>
              <a:t>– How much staff will be paid for the duration of the project, a monthly breakdown would be better than an overall figure. Ask the teacher for help on salary expectations.</a:t>
            </a:r>
          </a:p>
          <a:p>
            <a:pPr marL="450850" lvl="1" indent="-182563">
              <a:buClr>
                <a:srgbClr val="C00000"/>
              </a:buClr>
              <a:buFont typeface="Arial" panose="020B0604020202020204" pitchFamily="34" charset="0"/>
              <a:buChar char="•"/>
            </a:pPr>
            <a:r>
              <a:rPr lang="en-US" sz="1460" b="1" dirty="0"/>
              <a:t>C</a:t>
            </a:r>
            <a:r>
              <a:rPr lang="en-US" sz="1460" b="1" dirty="0" smtClean="0"/>
              <a:t>onsultancy fees </a:t>
            </a:r>
            <a:r>
              <a:rPr lang="en-US" sz="1460" dirty="0" smtClean="0"/>
              <a:t>– How much outside help will cost in terms of hiring agencies, solicitors, inspectors etc. for the project. If any.</a:t>
            </a:r>
          </a:p>
          <a:p>
            <a:pPr marL="450850" lvl="1" indent="-182563">
              <a:buClr>
                <a:srgbClr val="C00000"/>
              </a:buClr>
              <a:buFont typeface="Arial" panose="020B0604020202020204" pitchFamily="34" charset="0"/>
              <a:buChar char="•"/>
            </a:pPr>
            <a:r>
              <a:rPr lang="en-US" sz="1460" b="1" dirty="0" smtClean="0"/>
              <a:t>Materials</a:t>
            </a:r>
            <a:r>
              <a:rPr lang="en-US" sz="1460" dirty="0" smtClean="0"/>
              <a:t> – Costings for the build, books, room, set up etc. If unsure, ask the teacher, a guessed value will do.</a:t>
            </a:r>
          </a:p>
          <a:p>
            <a:pPr marL="450850" lvl="1" indent="-182563">
              <a:buClr>
                <a:srgbClr val="C00000"/>
              </a:buClr>
              <a:buFont typeface="Arial" panose="020B0604020202020204" pitchFamily="34" charset="0"/>
              <a:buChar char="•"/>
            </a:pPr>
            <a:r>
              <a:rPr lang="en-US" sz="1460" b="1" dirty="0" smtClean="0"/>
              <a:t>Venues</a:t>
            </a:r>
            <a:r>
              <a:rPr lang="en-US" sz="1460" dirty="0" smtClean="0"/>
              <a:t> – How much the rooming will cost and any additional rooms needed for the project.</a:t>
            </a:r>
          </a:p>
          <a:p>
            <a:pPr marL="450850" lvl="1" indent="-182563">
              <a:buClr>
                <a:srgbClr val="C00000"/>
              </a:buClr>
              <a:buFont typeface="Arial" panose="020B0604020202020204" pitchFamily="34" charset="0"/>
              <a:buChar char="•"/>
            </a:pPr>
            <a:r>
              <a:rPr lang="en-US" sz="1460" b="1" dirty="0" smtClean="0"/>
              <a:t>Equipment</a:t>
            </a:r>
            <a:r>
              <a:rPr lang="en-GB" sz="1460" dirty="0" smtClean="0"/>
              <a:t> –</a:t>
            </a:r>
            <a:r>
              <a:rPr lang="en-US" sz="1460" dirty="0" smtClean="0"/>
              <a:t> IT and other things to equip for the build or to equip afterwards.</a:t>
            </a:r>
            <a:endParaRPr lang="en-US" sz="146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P4.1 - The Components </a:t>
            </a:r>
            <a:r>
              <a:rPr lang="en-US" sz="3200" dirty="0"/>
              <a:t>of a </a:t>
            </a:r>
            <a:r>
              <a:rPr lang="en-US" sz="3200" dirty="0" smtClean="0"/>
              <a:t>Project Plan</a:t>
            </a:r>
            <a:endParaRPr lang="en-US" sz="3200" dirty="0"/>
          </a:p>
        </p:txBody>
      </p:sp>
    </p:spTree>
    <p:extLst>
      <p:ext uri="{BB962C8B-B14F-4D97-AF65-F5344CB8AC3E}">
        <p14:creationId xmlns:p14="http://schemas.microsoft.com/office/powerpoint/2010/main" val="3892085761"/>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900862" cy="5632311"/>
          </a:xfrm>
          <a:prstGeom prst="rect">
            <a:avLst/>
          </a:prstGeom>
        </p:spPr>
        <p:txBody>
          <a:bodyPr wrap="square">
            <a:spAutoFit/>
          </a:bodyPr>
          <a:lstStyle/>
          <a:p>
            <a:pPr marL="354013" indent="-354013">
              <a:buClr>
                <a:srgbClr val="C00000"/>
              </a:buClr>
              <a:buFont typeface="Wingdings 3" panose="05040102010807070707" pitchFamily="18" charset="2"/>
              <a:buChar char=""/>
            </a:pPr>
            <a:r>
              <a:rPr lang="en-US" b="1" dirty="0" smtClean="0">
                <a:solidFill>
                  <a:srgbClr val="FF0000"/>
                </a:solidFill>
              </a:rPr>
              <a:t>Contingency plan </a:t>
            </a:r>
            <a:r>
              <a:rPr lang="en-US" b="1" dirty="0" smtClean="0"/>
              <a:t>– </a:t>
            </a:r>
            <a:r>
              <a:rPr lang="en-US" dirty="0" smtClean="0"/>
              <a:t>What measures you have in place in case of overruns, be specific about the tasks for the project and those that might expect an overrun, specify how long and how much to expect in costings for these.</a:t>
            </a:r>
          </a:p>
          <a:p>
            <a:pPr marL="719138" lvl="1" indent="-365125">
              <a:buClr>
                <a:srgbClr val="C00000"/>
              </a:buClr>
              <a:buFont typeface="Arial" panose="020B0604020202020204" pitchFamily="34" charset="0"/>
              <a:buChar char="•"/>
            </a:pPr>
            <a:r>
              <a:rPr lang="en-US" dirty="0" smtClean="0"/>
              <a:t>Allow </a:t>
            </a:r>
            <a:r>
              <a:rPr lang="en-US" dirty="0"/>
              <a:t>time and budget for project risks and </a:t>
            </a:r>
            <a:r>
              <a:rPr lang="en-US" dirty="0" smtClean="0"/>
              <a:t>issues</a:t>
            </a:r>
            <a:r>
              <a:rPr lang="en-GB" dirty="0" smtClean="0"/>
              <a:t> –</a:t>
            </a:r>
            <a:r>
              <a:rPr lang="en-US" dirty="0" smtClean="0"/>
              <a:t> Setting a time and cost value for each contingency, should amount to 10% of the value set. E.g. purchase of books for a new course should arrive on time, but expect a 3-7 day delay due to order size and shortages. Extra cost will be £0.</a:t>
            </a:r>
            <a:endParaRPr lang="en-US" dirty="0"/>
          </a:p>
          <a:p>
            <a:pPr marL="354013" indent="-354013">
              <a:buClr>
                <a:srgbClr val="C00000"/>
              </a:buClr>
              <a:buFont typeface="Wingdings 3" panose="05040102010807070707" pitchFamily="18" charset="2"/>
              <a:buChar char=""/>
            </a:pPr>
            <a:r>
              <a:rPr lang="en-US" b="1" dirty="0" smtClean="0">
                <a:solidFill>
                  <a:srgbClr val="FF0000"/>
                </a:solidFill>
              </a:rPr>
              <a:t>Methods </a:t>
            </a:r>
            <a:r>
              <a:rPr lang="en-US" b="1" dirty="0">
                <a:solidFill>
                  <a:srgbClr val="FF0000"/>
                </a:solidFill>
              </a:rPr>
              <a:t>and frequency for communicating project progress to </a:t>
            </a:r>
            <a:r>
              <a:rPr lang="en-US" b="1" dirty="0" smtClean="0">
                <a:solidFill>
                  <a:srgbClr val="FF0000"/>
                </a:solidFill>
              </a:rPr>
              <a:t>stakeholders</a:t>
            </a:r>
            <a:r>
              <a:rPr lang="en-GB" b="1" dirty="0">
                <a:solidFill>
                  <a:srgbClr val="FF0000"/>
                </a:solidFill>
              </a:rPr>
              <a:t> </a:t>
            </a:r>
            <a:r>
              <a:rPr lang="en-GB" dirty="0" smtClean="0"/>
              <a:t>–</a:t>
            </a:r>
            <a:r>
              <a:rPr lang="en-US" dirty="0" smtClean="0"/>
              <a:t> Specify from LO3 tasks how you will talk to the stakeholders, how regular the meetings, be specific about which tasks will need discussing or meeting about. There should be at least three named activities to be sure. Talk about how you will go about this, email, meeting, phone etc. and why this method would be best.</a:t>
            </a:r>
            <a:endParaRPr lang="en-US" dirty="0"/>
          </a:p>
          <a:p>
            <a:pPr marL="354013" indent="-354013">
              <a:buClr>
                <a:srgbClr val="C00000"/>
              </a:buClr>
              <a:buFont typeface="Wingdings 3" panose="05040102010807070707" pitchFamily="18" charset="2"/>
              <a:buChar char=""/>
            </a:pPr>
            <a:r>
              <a:rPr lang="en-GB" b="1" dirty="0" smtClean="0">
                <a:solidFill>
                  <a:srgbClr val="FF0000"/>
                </a:solidFill>
              </a:rPr>
              <a:t>Methods </a:t>
            </a:r>
            <a:r>
              <a:rPr lang="en-GB" b="1" dirty="0">
                <a:solidFill>
                  <a:srgbClr val="FF0000"/>
                </a:solidFill>
              </a:rPr>
              <a:t>for monitoring </a:t>
            </a:r>
            <a:r>
              <a:rPr lang="en-GB" dirty="0" smtClean="0"/>
              <a:t>- </a:t>
            </a:r>
            <a:r>
              <a:rPr lang="en-US" dirty="0"/>
              <a:t>Specify from LO3 tasks how you will </a:t>
            </a:r>
            <a:r>
              <a:rPr lang="en-US" dirty="0" smtClean="0"/>
              <a:t>monitor the project, rephrase the task to be more clear about the methods, times and what success criteria you are setting.</a:t>
            </a:r>
            <a:endParaRPr lang="en-GB"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P4.1 - The Components </a:t>
            </a:r>
            <a:r>
              <a:rPr lang="en-US" sz="3200" dirty="0"/>
              <a:t>of a </a:t>
            </a:r>
            <a:r>
              <a:rPr lang="en-US" sz="3200" dirty="0" smtClean="0"/>
              <a:t>Project Plan</a:t>
            </a:r>
            <a:endParaRPr lang="en-US" sz="3200" dirty="0"/>
          </a:p>
        </p:txBody>
      </p:sp>
      <p:pic>
        <p:nvPicPr>
          <p:cNvPr id="2" name="Picture 1">
            <a:hlinkClick r:id="rId3"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288" y="1079401"/>
            <a:ext cx="1662026" cy="2077533"/>
          </a:xfrm>
          <a:prstGeom prst="rect">
            <a:avLst/>
          </a:prstGeom>
        </p:spPr>
      </p:pic>
      <p:pic>
        <p:nvPicPr>
          <p:cNvPr id="3" name="Picture 2">
            <a:hlinkClick r:id="rId5" action="ppaction://hlinkfile"/>
          </p:cNvPr>
          <p:cNvPicPr>
            <a:picLocks noChangeAspect="1"/>
          </p:cNvPicPr>
          <p:nvPr/>
        </p:nvPicPr>
        <p:blipFill rotWithShape="1">
          <a:blip r:embed="rId6" cstate="print">
            <a:extLst>
              <a:ext uri="{28A0092B-C50C-407E-A947-70E740481C1C}">
                <a14:useLocalDpi xmlns:a14="http://schemas.microsoft.com/office/drawing/2010/main" val="0"/>
              </a:ext>
            </a:extLst>
          </a:blip>
          <a:srcRect r="17547"/>
          <a:stretch/>
        </p:blipFill>
        <p:spPr>
          <a:xfrm>
            <a:off x="7164288" y="3429000"/>
            <a:ext cx="1659314" cy="1609951"/>
          </a:xfrm>
          <a:prstGeom prst="rect">
            <a:avLst/>
          </a:prstGeom>
        </p:spPr>
      </p:pic>
      <p:pic>
        <p:nvPicPr>
          <p:cNvPr id="4" name="Picture 3">
            <a:hlinkClick r:id="rId7" action="ppaction://hlinkfile"/>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64288" y="5340296"/>
            <a:ext cx="1659314" cy="1257056"/>
          </a:xfrm>
          <a:prstGeom prst="rect">
            <a:avLst/>
          </a:prstGeom>
        </p:spPr>
      </p:pic>
    </p:spTree>
    <p:extLst>
      <p:ext uri="{BB962C8B-B14F-4D97-AF65-F5344CB8AC3E}">
        <p14:creationId xmlns:p14="http://schemas.microsoft.com/office/powerpoint/2010/main" val="145934580"/>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733877"/>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GB" sz="1410" b="1" dirty="0" smtClean="0">
                <a:solidFill>
                  <a:srgbClr val="FF0000"/>
                </a:solidFill>
              </a:rPr>
              <a:t>Methods </a:t>
            </a:r>
            <a:r>
              <a:rPr lang="en-GB" sz="1410" b="1" dirty="0">
                <a:solidFill>
                  <a:srgbClr val="FF0000"/>
                </a:solidFill>
              </a:rPr>
              <a:t>for evaluation </a:t>
            </a:r>
            <a:r>
              <a:rPr lang="en-GB" sz="1410" dirty="0"/>
              <a:t>- </a:t>
            </a:r>
            <a:r>
              <a:rPr lang="en-US" sz="1410" dirty="0"/>
              <a:t>Specify from LO3 tasks how you will </a:t>
            </a:r>
            <a:r>
              <a:rPr lang="en-US" sz="1410" dirty="0" smtClean="0"/>
              <a:t>evaluate </a:t>
            </a:r>
            <a:r>
              <a:rPr lang="en-US" sz="1410" dirty="0"/>
              <a:t>the project, rephrase the task to be more clear about the methods, times and what success criteria you are setting</a:t>
            </a:r>
            <a:r>
              <a:rPr lang="en-US" sz="1410" dirty="0" smtClean="0"/>
              <a:t>. Phrase it as:</a:t>
            </a:r>
            <a:endParaRPr lang="en-GB" sz="1410" dirty="0"/>
          </a:p>
          <a:p>
            <a:pPr marL="450850" indent="-200025">
              <a:buClr>
                <a:srgbClr val="C00000"/>
              </a:buClr>
              <a:buFont typeface="Arial" panose="020B0604020202020204" pitchFamily="34" charset="0"/>
              <a:buChar char="•"/>
            </a:pPr>
            <a:r>
              <a:rPr lang="en-US" sz="1410" b="1" dirty="0" smtClean="0"/>
              <a:t>How </a:t>
            </a:r>
            <a:r>
              <a:rPr lang="en-US" sz="1410" b="1" dirty="0"/>
              <a:t>to obtain feedback from project </a:t>
            </a:r>
            <a:r>
              <a:rPr lang="en-US" sz="1410" b="1" dirty="0" smtClean="0"/>
              <a:t>stakeholders – </a:t>
            </a:r>
            <a:r>
              <a:rPr lang="en-US" sz="1410" dirty="0" smtClean="0"/>
              <a:t>Which medium should you take to contact the stakeholders in the close-out document, when should you do this and reasons why chosen.</a:t>
            </a:r>
          </a:p>
          <a:p>
            <a:pPr marL="908050" lvl="1" indent="-200025">
              <a:buClr>
                <a:srgbClr val="C00000"/>
              </a:buClr>
              <a:buFont typeface="Arial" panose="020B0604020202020204" pitchFamily="34" charset="0"/>
              <a:buChar char="•"/>
            </a:pPr>
            <a:r>
              <a:rPr lang="en-US" sz="1410" dirty="0" smtClean="0"/>
              <a:t>Surveys</a:t>
            </a:r>
            <a:r>
              <a:rPr lang="en-US" sz="1410" dirty="0"/>
              <a:t>, observation, case studies, focus groups, </a:t>
            </a:r>
            <a:r>
              <a:rPr lang="en-US" sz="1410" dirty="0" smtClean="0"/>
              <a:t>interviews</a:t>
            </a:r>
            <a:r>
              <a:rPr lang="en-GB" sz="1410" dirty="0" smtClean="0"/>
              <a:t> </a:t>
            </a:r>
            <a:r>
              <a:rPr lang="en-GB" sz="1410" dirty="0"/>
              <a:t>- </a:t>
            </a:r>
            <a:r>
              <a:rPr lang="en-US" sz="1410" dirty="0" smtClean="0"/>
              <a:t> Medium used and reasons why.</a:t>
            </a:r>
            <a:endParaRPr lang="en-US" sz="1410" dirty="0"/>
          </a:p>
          <a:p>
            <a:pPr marL="450850" indent="-200025">
              <a:buClr>
                <a:srgbClr val="C00000"/>
              </a:buClr>
              <a:buFont typeface="Arial" panose="020B0604020202020204" pitchFamily="34" charset="0"/>
              <a:buChar char="•"/>
            </a:pPr>
            <a:r>
              <a:rPr lang="en-US" sz="1410" b="1" dirty="0" smtClean="0"/>
              <a:t>When </a:t>
            </a:r>
            <a:r>
              <a:rPr lang="en-US" sz="1410" b="1" dirty="0"/>
              <a:t>to obtain feedback from project stakeholders </a:t>
            </a:r>
            <a:r>
              <a:rPr lang="en-US" sz="1410" b="1" dirty="0" smtClean="0"/>
              <a:t>– </a:t>
            </a:r>
            <a:r>
              <a:rPr lang="en-US" sz="1410" dirty="0" smtClean="0"/>
              <a:t>When to contact the stakeholders, interim or close-out and why you wait until then.</a:t>
            </a:r>
          </a:p>
          <a:p>
            <a:pPr marL="908050" lvl="1" indent="-200025">
              <a:buClr>
                <a:srgbClr val="C00000"/>
              </a:buClr>
              <a:buFont typeface="Arial" panose="020B0604020202020204" pitchFamily="34" charset="0"/>
              <a:buChar char="•"/>
            </a:pPr>
            <a:r>
              <a:rPr lang="en-US" sz="1410" b="1" dirty="0"/>
              <a:t>L</a:t>
            </a:r>
            <a:r>
              <a:rPr lang="en-US" sz="1410" b="1" dirty="0" smtClean="0"/>
              <a:t>essons </a:t>
            </a:r>
            <a:r>
              <a:rPr lang="en-US" sz="1410" b="1" dirty="0"/>
              <a:t>learned on completion of stages of </a:t>
            </a:r>
            <a:r>
              <a:rPr lang="en-US" sz="1410" b="1" dirty="0" smtClean="0"/>
              <a:t>project</a:t>
            </a:r>
            <a:r>
              <a:rPr lang="en-GB" sz="1410" b="1" dirty="0" smtClean="0"/>
              <a:t> </a:t>
            </a:r>
            <a:r>
              <a:rPr lang="en-GB" sz="1410" dirty="0" smtClean="0"/>
              <a:t>– Give a summary of the expectations of the completed project, what will your company have gained from doing the project.</a:t>
            </a:r>
            <a:endParaRPr lang="en-US" sz="1410" dirty="0"/>
          </a:p>
          <a:p>
            <a:pPr marL="450850" indent="-200025">
              <a:buClr>
                <a:srgbClr val="C00000"/>
              </a:buClr>
              <a:buFont typeface="Arial" panose="020B0604020202020204" pitchFamily="34" charset="0"/>
              <a:buChar char="•"/>
            </a:pPr>
            <a:r>
              <a:rPr lang="en-US" sz="1410" b="1" dirty="0" smtClean="0"/>
              <a:t>How </a:t>
            </a:r>
            <a:r>
              <a:rPr lang="en-US" sz="1410" b="1" dirty="0"/>
              <a:t>project outcomes meet project vision</a:t>
            </a:r>
            <a:r>
              <a:rPr lang="en-US" sz="1410" dirty="0"/>
              <a:t> </a:t>
            </a:r>
            <a:r>
              <a:rPr lang="en-US" sz="1410" dirty="0" smtClean="0"/>
              <a:t>- </a:t>
            </a:r>
          </a:p>
          <a:p>
            <a:pPr marL="908050" lvl="1" indent="-200025">
              <a:buClr>
                <a:srgbClr val="C00000"/>
              </a:buClr>
              <a:buFont typeface="Arial" panose="020B0604020202020204" pitchFamily="34" charset="0"/>
              <a:buChar char="•"/>
            </a:pPr>
            <a:r>
              <a:rPr lang="en-US" sz="1410" b="1" dirty="0"/>
              <a:t>B</a:t>
            </a:r>
            <a:r>
              <a:rPr lang="en-US" sz="1410" b="1" dirty="0" smtClean="0"/>
              <a:t>enefits </a:t>
            </a:r>
            <a:r>
              <a:rPr lang="en-US" sz="1410" b="1" dirty="0"/>
              <a:t>received from project </a:t>
            </a:r>
            <a:r>
              <a:rPr lang="en-US" sz="1410" b="1" dirty="0" smtClean="0"/>
              <a:t>outcomes</a:t>
            </a:r>
            <a:r>
              <a:rPr lang="en-GB" sz="1410" b="1" dirty="0" smtClean="0"/>
              <a:t> </a:t>
            </a:r>
            <a:r>
              <a:rPr lang="en-GB" sz="1410" dirty="0" smtClean="0"/>
              <a:t>– What expectation have you of the finished version against the initial vision of the project, what can the client expect from the change and how should their vision be managed post production to meet the needs of the change.</a:t>
            </a:r>
          </a:p>
          <a:p>
            <a:pPr marL="0" lvl="1">
              <a:buClr>
                <a:srgbClr val="C00000"/>
              </a:buClr>
            </a:pPr>
            <a:r>
              <a:rPr lang="en-IE" sz="1410" b="1" dirty="0" smtClean="0">
                <a:solidFill>
                  <a:srgbClr val="FF0000"/>
                </a:solidFill>
              </a:rPr>
              <a:t>P4.1 – Task 01 – </a:t>
            </a:r>
            <a:r>
              <a:rPr lang="en-IE" sz="1410" dirty="0" smtClean="0">
                <a:solidFill>
                  <a:srgbClr val="FF0000"/>
                </a:solidFill>
              </a:rPr>
              <a:t>Using the </a:t>
            </a:r>
            <a:r>
              <a:rPr lang="en-IE" sz="1410" dirty="0" smtClean="0">
                <a:solidFill>
                  <a:srgbClr val="FF0000"/>
                </a:solidFill>
                <a:hlinkClick r:id="rId3" action="ppaction://hlinkfile"/>
              </a:rPr>
              <a:t>template</a:t>
            </a:r>
            <a:r>
              <a:rPr lang="en-IE" sz="1410" dirty="0" smtClean="0">
                <a:solidFill>
                  <a:srgbClr val="FF0000"/>
                </a:solidFill>
              </a:rPr>
              <a:t>, prepare</a:t>
            </a:r>
            <a:r>
              <a:rPr lang="en-US" sz="1410" dirty="0" smtClean="0">
                <a:solidFill>
                  <a:srgbClr val="FF0000"/>
                </a:solidFill>
                <a:latin typeface="Arial" panose="020B0604020202020204" pitchFamily="34" charset="0"/>
                <a:cs typeface="Arial" panose="020B0604020202020204" pitchFamily="34" charset="0"/>
              </a:rPr>
              <a:t> </a:t>
            </a:r>
            <a:r>
              <a:rPr lang="en-US" sz="1410" dirty="0">
                <a:solidFill>
                  <a:srgbClr val="FF0000"/>
                </a:solidFill>
                <a:latin typeface="Arial" panose="020B0604020202020204" pitchFamily="34" charset="0"/>
                <a:cs typeface="Arial" panose="020B0604020202020204" pitchFamily="34" charset="0"/>
              </a:rPr>
              <a:t>a project plan for a specific </a:t>
            </a:r>
            <a:r>
              <a:rPr lang="en-US" sz="1410" dirty="0" smtClean="0">
                <a:solidFill>
                  <a:srgbClr val="FF0000"/>
                </a:solidFill>
                <a:latin typeface="Arial" panose="020B0604020202020204" pitchFamily="34" charset="0"/>
                <a:cs typeface="Arial" panose="020B0604020202020204" pitchFamily="34" charset="0"/>
              </a:rPr>
              <a:t>project.</a:t>
            </a:r>
          </a:p>
          <a:p>
            <a:pPr marL="285750" lvl="1" indent="-285750">
              <a:buClr>
                <a:srgbClr val="C00000"/>
              </a:buClr>
              <a:buFont typeface="Wingdings 3" panose="05040102010807070707" pitchFamily="18" charset="2"/>
              <a:buChar char=""/>
            </a:pPr>
            <a:r>
              <a:rPr lang="en-US" sz="1410" dirty="0" smtClean="0">
                <a:latin typeface="Arial" panose="020B0604020202020204" pitchFamily="34" charset="0"/>
                <a:cs typeface="Arial" panose="020B0604020202020204" pitchFamily="34" charset="0"/>
              </a:rPr>
              <a:t>For M2, explain in your report at the end on how the problems and risks can be dealt with. You need to draw up a risk assessment plan with an explanation of how you would solve these problems, and these solutions need to be explained in terms of budgets, timings and staffing. You should have at least 5 risks set and 5 contingencies for these risks explained.</a:t>
            </a:r>
          </a:p>
          <a:p>
            <a:pPr marL="0" lvl="1">
              <a:buClr>
                <a:srgbClr val="C00000"/>
              </a:buClr>
            </a:pPr>
            <a:r>
              <a:rPr lang="en-US" sz="1410" b="1" dirty="0" smtClean="0">
                <a:solidFill>
                  <a:srgbClr val="FF0000"/>
                </a:solidFill>
                <a:latin typeface="Arial" panose="020B0604020202020204" pitchFamily="34" charset="0"/>
                <a:cs typeface="Arial" panose="020B0604020202020204" pitchFamily="34" charset="0"/>
              </a:rPr>
              <a:t>M2.1 – Task 02 </a:t>
            </a:r>
            <a:r>
              <a:rPr lang="en-US" sz="1410" dirty="0" smtClean="0">
                <a:solidFill>
                  <a:srgbClr val="FF0000"/>
                </a:solidFill>
                <a:latin typeface="Arial" panose="020B0604020202020204" pitchFamily="34" charset="0"/>
                <a:cs typeface="Arial" panose="020B0604020202020204" pitchFamily="34" charset="0"/>
              </a:rPr>
              <a:t>- Explain </a:t>
            </a:r>
            <a:r>
              <a:rPr lang="en-US" sz="1410" dirty="0">
                <a:solidFill>
                  <a:srgbClr val="FF0000"/>
                </a:solidFill>
                <a:latin typeface="Arial" panose="020B0604020202020204" pitchFamily="34" charset="0"/>
                <a:cs typeface="Arial" panose="020B0604020202020204" pitchFamily="34" charset="0"/>
              </a:rPr>
              <a:t>how the risks to a specific project could be mitigated.</a:t>
            </a:r>
          </a:p>
          <a:p>
            <a:pPr marL="0" lvl="1">
              <a:buClr>
                <a:srgbClr val="C00000"/>
              </a:buClr>
            </a:pPr>
            <a:r>
              <a:rPr lang="en-US" sz="1410" b="1" dirty="0" smtClean="0">
                <a:solidFill>
                  <a:srgbClr val="FF0000"/>
                </a:solidFill>
                <a:latin typeface="Arial" panose="020B0604020202020204" pitchFamily="34" charset="0"/>
                <a:cs typeface="Arial" panose="020B0604020202020204" pitchFamily="34" charset="0"/>
              </a:rPr>
              <a:t>D2.1 – Task 03 </a:t>
            </a:r>
            <a:r>
              <a:rPr lang="en-US" sz="1410" dirty="0" smtClean="0">
                <a:solidFill>
                  <a:srgbClr val="FF0000"/>
                </a:solidFill>
                <a:latin typeface="Arial" panose="020B0604020202020204" pitchFamily="34" charset="0"/>
                <a:cs typeface="Arial" panose="020B0604020202020204" pitchFamily="34" charset="0"/>
              </a:rPr>
              <a:t>- Evaluate </a:t>
            </a:r>
            <a:r>
              <a:rPr lang="en-US" sz="1410" dirty="0">
                <a:solidFill>
                  <a:srgbClr val="FF0000"/>
                </a:solidFill>
                <a:latin typeface="Arial" panose="020B0604020202020204" pitchFamily="34" charset="0"/>
                <a:cs typeface="Arial" panose="020B0604020202020204" pitchFamily="34" charset="0"/>
              </a:rPr>
              <a:t>the impact on a specific project if contingencies have to be implemented. </a:t>
            </a:r>
          </a:p>
          <a:p>
            <a:pPr marL="285750" lvl="1" indent="-285750">
              <a:buClr>
                <a:srgbClr val="C00000"/>
              </a:buClr>
              <a:buFont typeface="Wingdings 3" panose="05040102010807070707" pitchFamily="18" charset="2"/>
              <a:buChar char=""/>
            </a:pPr>
            <a:r>
              <a:rPr lang="en-US" sz="1410" dirty="0" smtClean="0">
                <a:latin typeface="Arial" panose="020B0604020202020204" pitchFamily="34" charset="0"/>
                <a:cs typeface="Arial" panose="020B0604020202020204" pitchFamily="34" charset="0"/>
              </a:rPr>
              <a:t>For D2 follow on from M2 and explain in the report at the end the possible consequences of not following the risk assessment </a:t>
            </a:r>
            <a:r>
              <a:rPr lang="en-US" sz="1410" smtClean="0">
                <a:latin typeface="Arial" panose="020B0604020202020204" pitchFamily="34" charset="0"/>
                <a:cs typeface="Arial" panose="020B0604020202020204" pitchFamily="34" charset="0"/>
              </a:rPr>
              <a:t>and solutions and the issues that will happen when contingencies are put in place. </a:t>
            </a:r>
            <a:r>
              <a:rPr lang="en-US" sz="1410" dirty="0" smtClean="0">
                <a:latin typeface="Arial" panose="020B0604020202020204" pitchFamily="34" charset="0"/>
                <a:cs typeface="Arial" panose="020B0604020202020204" pitchFamily="34" charset="0"/>
              </a:rPr>
              <a:t>There should be at least </a:t>
            </a:r>
            <a:r>
              <a:rPr lang="en-US" sz="1410" smtClean="0">
                <a:latin typeface="Arial" panose="020B0604020202020204" pitchFamily="34" charset="0"/>
                <a:cs typeface="Arial" panose="020B0604020202020204" pitchFamily="34" charset="0"/>
              </a:rPr>
              <a:t>5 circumstances </a:t>
            </a:r>
            <a:r>
              <a:rPr lang="en-US" sz="1410" dirty="0" smtClean="0">
                <a:latin typeface="Arial" panose="020B0604020202020204" pitchFamily="34" charset="0"/>
                <a:cs typeface="Arial" panose="020B0604020202020204" pitchFamily="34" charset="0"/>
              </a:rPr>
              <a:t>explained well, using titles such as Time, Dependencies</a:t>
            </a:r>
            <a:r>
              <a:rPr lang="en-US" sz="1410" smtClean="0">
                <a:latin typeface="Arial" panose="020B0604020202020204" pitchFamily="34" charset="0"/>
                <a:cs typeface="Arial" panose="020B0604020202020204" pitchFamily="34" charset="0"/>
              </a:rPr>
              <a:t>, Budgets, Milestones, </a:t>
            </a:r>
            <a:r>
              <a:rPr lang="en-US" sz="1410" dirty="0" smtClean="0">
                <a:latin typeface="Arial" panose="020B0604020202020204" pitchFamily="34" charset="0"/>
                <a:cs typeface="Arial" panose="020B0604020202020204" pitchFamily="34" charset="0"/>
              </a:rPr>
              <a:t>Staffing and Quality to help explain the consequences of not following the contingency plans.</a:t>
            </a:r>
          </a:p>
        </p:txBody>
      </p:sp>
      <p:sp>
        <p:nvSpPr>
          <p:cNvPr id="14" name="Title 2"/>
          <p:cNvSpPr>
            <a:spLocks noGrp="1"/>
          </p:cNvSpPr>
          <p:nvPr>
            <p:ph type="title"/>
          </p:nvPr>
        </p:nvSpPr>
        <p:spPr>
          <a:xfrm>
            <a:off x="70266" y="72008"/>
            <a:ext cx="8859452" cy="548680"/>
          </a:xfrm>
        </p:spPr>
        <p:txBody>
          <a:bodyPr>
            <a:noAutofit/>
          </a:bodyPr>
          <a:lstStyle/>
          <a:p>
            <a:r>
              <a:rPr lang="en-US" sz="3200" dirty="0" smtClean="0"/>
              <a:t>P4.1 - The Components </a:t>
            </a:r>
            <a:r>
              <a:rPr lang="en-US" sz="3200" dirty="0"/>
              <a:t>of a </a:t>
            </a:r>
            <a:r>
              <a:rPr lang="en-US" sz="3200" dirty="0" smtClean="0"/>
              <a:t>Project Plan</a:t>
            </a:r>
            <a:endParaRPr lang="en-US" sz="3200" dirty="0"/>
          </a:p>
        </p:txBody>
      </p:sp>
    </p:spTree>
    <p:extLst>
      <p:ext uri="{BB962C8B-B14F-4D97-AF65-F5344CB8AC3E}">
        <p14:creationId xmlns:p14="http://schemas.microsoft.com/office/powerpoint/2010/main" val="3705796920"/>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7044878" cy="5539978"/>
          </a:xfrm>
          <a:prstGeom prst="rect">
            <a:avLst/>
          </a:prstGeom>
        </p:spPr>
        <p:txBody>
          <a:bodyPr wrap="square">
            <a:spAutoFit/>
          </a:bodyPr>
          <a:lstStyle/>
          <a:p>
            <a:pPr marL="354013" indent="-354013">
              <a:buClr>
                <a:srgbClr val="C00000"/>
              </a:buClr>
              <a:buFont typeface="Wingdings 3" panose="05040102010807070707" pitchFamily="18" charset="2"/>
              <a:buChar char=""/>
            </a:pPr>
            <a:r>
              <a:rPr lang="en-US" sz="1770" b="1" dirty="0" smtClean="0"/>
              <a:t>Project </a:t>
            </a:r>
            <a:r>
              <a:rPr lang="en-US" sz="1770" b="1" dirty="0"/>
              <a:t>management </a:t>
            </a:r>
            <a:r>
              <a:rPr lang="en-US" sz="1770" b="1" dirty="0" smtClean="0"/>
              <a:t>tools </a:t>
            </a:r>
            <a:r>
              <a:rPr lang="en-US" sz="1770" dirty="0"/>
              <a:t>are aids to assist an individual or team to effectively </a:t>
            </a:r>
            <a:r>
              <a:rPr lang="en-US" sz="1770" dirty="0" smtClean="0"/>
              <a:t>organise </a:t>
            </a:r>
            <a:r>
              <a:rPr lang="en-US" sz="1770" dirty="0"/>
              <a:t>work and manage projects and tasks. The term usually refers to project management software you can </a:t>
            </a:r>
            <a:r>
              <a:rPr lang="en-US" sz="1770" dirty="0" smtClean="0"/>
              <a:t>purchase. These </a:t>
            </a:r>
            <a:r>
              <a:rPr lang="en-US" sz="1770" dirty="0"/>
              <a:t>tools are not just for project </a:t>
            </a:r>
            <a:r>
              <a:rPr lang="en-US" sz="1770" dirty="0" smtClean="0"/>
              <a:t>managers and </a:t>
            </a:r>
            <a:r>
              <a:rPr lang="en-US" sz="1770" dirty="0"/>
              <a:t>are made to be completely </a:t>
            </a:r>
            <a:r>
              <a:rPr lang="en-US" sz="1770" dirty="0" err="1" smtClean="0"/>
              <a:t>customisable</a:t>
            </a:r>
            <a:r>
              <a:rPr lang="en-US" sz="1770" dirty="0" smtClean="0"/>
              <a:t> </a:t>
            </a:r>
            <a:r>
              <a:rPr lang="en-US" sz="1770" dirty="0"/>
              <a:t>so they can fit the needs of teams of different sizes and with different goals.</a:t>
            </a:r>
          </a:p>
          <a:p>
            <a:pPr>
              <a:buClr>
                <a:srgbClr val="C00000"/>
              </a:buClr>
            </a:pPr>
            <a:r>
              <a:rPr lang="en-US" sz="1770" b="1" dirty="0" smtClean="0"/>
              <a:t>Features</a:t>
            </a:r>
            <a:endParaRPr lang="en-US" sz="1770" b="1" dirty="0"/>
          </a:p>
          <a:p>
            <a:pPr marL="354013" indent="-354013">
              <a:buClr>
                <a:srgbClr val="C00000"/>
              </a:buClr>
              <a:buFont typeface="Wingdings 3" panose="05040102010807070707" pitchFamily="18" charset="2"/>
              <a:buChar char=""/>
            </a:pPr>
            <a:r>
              <a:rPr lang="en-US" sz="1770" dirty="0"/>
              <a:t>Project management tools are usually defined by the different features offered. They include, but are not limited to:</a:t>
            </a:r>
          </a:p>
          <a:p>
            <a:pPr marL="622300" indent="-268288">
              <a:buClr>
                <a:srgbClr val="C00000"/>
              </a:buClr>
              <a:buFont typeface="Arial" panose="020B0604020202020204" pitchFamily="34" charset="0"/>
              <a:buChar char="•"/>
              <a:tabLst>
                <a:tab pos="804863" algn="l"/>
              </a:tabLst>
            </a:pPr>
            <a:r>
              <a:rPr lang="en-US" sz="1770" b="1" dirty="0" smtClean="0"/>
              <a:t>Planning/scheduling</a:t>
            </a:r>
            <a:r>
              <a:rPr lang="en-US" sz="1770" dirty="0" smtClean="0"/>
              <a:t> </a:t>
            </a:r>
            <a:r>
              <a:rPr lang="en-US" sz="1770" dirty="0"/>
              <a:t>– Project management tools allow you to plan and delegate work all in one place with tasks, subtasks, folders, templates, workflows, and calendars.</a:t>
            </a:r>
          </a:p>
          <a:p>
            <a:pPr marL="622300" indent="-268288">
              <a:buClr>
                <a:srgbClr val="C00000"/>
              </a:buClr>
              <a:buFont typeface="Arial" panose="020B0604020202020204" pitchFamily="34" charset="0"/>
              <a:buChar char="•"/>
              <a:tabLst>
                <a:tab pos="804863" algn="l"/>
              </a:tabLst>
            </a:pPr>
            <a:r>
              <a:rPr lang="en-US" sz="1770" b="1" dirty="0"/>
              <a:t>Collaboration</a:t>
            </a:r>
            <a:r>
              <a:rPr lang="en-US" sz="1770" dirty="0"/>
              <a:t> – Email is no longer the only form of communication. Use project management tools to assign tasks, add comments, organize dashboards, and for proofing &amp; approvals.</a:t>
            </a:r>
          </a:p>
          <a:p>
            <a:pPr marL="622300" indent="-268288">
              <a:buClr>
                <a:srgbClr val="C00000"/>
              </a:buClr>
              <a:buFont typeface="Arial" panose="020B0604020202020204" pitchFamily="34" charset="0"/>
              <a:buChar char="•"/>
              <a:tabLst>
                <a:tab pos="804863" algn="l"/>
              </a:tabLst>
            </a:pPr>
            <a:r>
              <a:rPr lang="en-US" sz="1770" b="1" dirty="0"/>
              <a:t>Documentation</a:t>
            </a:r>
            <a:r>
              <a:rPr lang="en-US" sz="1770" dirty="0"/>
              <a:t> – Avoid missing files with file management features: editing, versioning, &amp; storage of all files.</a:t>
            </a:r>
          </a:p>
          <a:p>
            <a:pPr marL="622300" indent="-268288">
              <a:buClr>
                <a:srgbClr val="C00000"/>
              </a:buClr>
              <a:buFont typeface="Arial" panose="020B0604020202020204" pitchFamily="34" charset="0"/>
              <a:buChar char="•"/>
              <a:tabLst>
                <a:tab pos="804863" algn="l"/>
              </a:tabLst>
            </a:pPr>
            <a:r>
              <a:rPr lang="en-US" sz="1770" b="1" dirty="0"/>
              <a:t>Evaluation</a:t>
            </a:r>
            <a:r>
              <a:rPr lang="en-US" sz="1770" dirty="0"/>
              <a:t> – Track and assess productivity and growth through resource management &amp; reporting </a:t>
            </a:r>
          </a:p>
        </p:txBody>
      </p:sp>
      <p:sp>
        <p:nvSpPr>
          <p:cNvPr id="14" name="Title 2"/>
          <p:cNvSpPr>
            <a:spLocks noGrp="1"/>
          </p:cNvSpPr>
          <p:nvPr>
            <p:ph type="title"/>
          </p:nvPr>
        </p:nvSpPr>
        <p:spPr>
          <a:xfrm>
            <a:off x="70266" y="72008"/>
            <a:ext cx="8859452" cy="548680"/>
          </a:xfrm>
        </p:spPr>
        <p:txBody>
          <a:bodyPr>
            <a:noAutofit/>
          </a:bodyPr>
          <a:lstStyle/>
          <a:p>
            <a:r>
              <a:rPr lang="en-US" sz="3200" dirty="0" smtClean="0"/>
              <a:t>P5.1 - </a:t>
            </a:r>
            <a:r>
              <a:rPr lang="en-US" sz="3200" dirty="0"/>
              <a:t>Project </a:t>
            </a:r>
            <a:r>
              <a:rPr lang="en-US" sz="3200" dirty="0" smtClean="0"/>
              <a:t>Management Tools - Purpose</a:t>
            </a:r>
            <a:endParaRPr lang="en-US" sz="3200" dirty="0"/>
          </a:p>
        </p:txBody>
      </p:sp>
      <p:pic>
        <p:nvPicPr>
          <p:cNvPr id="4" name="Picture 2" descr="Картинки по запросу gantt char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57" t="11100" r="2454" b="2833"/>
          <a:stretch/>
        </p:blipFill>
        <p:spPr bwMode="auto">
          <a:xfrm>
            <a:off x="7236297" y="1052736"/>
            <a:ext cx="1584174" cy="761226"/>
          </a:xfrm>
          <a:prstGeom prst="rect">
            <a:avLst/>
          </a:prstGeom>
          <a:noFill/>
          <a:extLst>
            <a:ext uri="{909E8E84-426E-40DD-AFC4-6F175D3DCCD1}">
              <a14:hiddenFill xmlns:a14="http://schemas.microsoft.com/office/drawing/2010/main">
                <a:solidFill>
                  <a:srgbClr val="FFFFFF"/>
                </a:solidFill>
              </a14:hiddenFill>
            </a:ext>
          </a:extLst>
        </p:spPr>
      </p:pic>
      <p:pic>
        <p:nvPicPr>
          <p:cNvPr id="5" name="5.1 - Gantt Char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236296" y="1916832"/>
            <a:ext cx="1584174" cy="891098"/>
          </a:xfrm>
          <a:prstGeom prst="rect">
            <a:avLst/>
          </a:prstGeom>
        </p:spPr>
      </p:pic>
      <p:sp>
        <p:nvSpPr>
          <p:cNvPr id="6" name="TextBox 5">
            <a:hlinkClick r:id="rId7" action="ppaction://hlinkfile"/>
          </p:cNvPr>
          <p:cNvSpPr txBox="1"/>
          <p:nvPr/>
        </p:nvSpPr>
        <p:spPr>
          <a:xfrm>
            <a:off x="7637677" y="2890906"/>
            <a:ext cx="908188" cy="276999"/>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n-IE" sz="1200" dirty="0" smtClean="0"/>
              <a:t>Click Here</a:t>
            </a:r>
            <a:endParaRPr lang="en-GB" sz="1200" dirty="0"/>
          </a:p>
        </p:txBody>
      </p:sp>
      <p:pic>
        <p:nvPicPr>
          <p:cNvPr id="7" name="Picture 5" descr="Image result for gantt chart"/>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562" r="3360" b="3294"/>
          <a:stretch/>
        </p:blipFill>
        <p:spPr bwMode="auto">
          <a:xfrm>
            <a:off x="7236296" y="3284724"/>
            <a:ext cx="1584175" cy="110731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Картинки по запросу pert chart"/>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236296" y="4464050"/>
            <a:ext cx="1584174" cy="96634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hlinkClick r:id="rId10" action="ppaction://hlinkfile"/>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236295" y="5510284"/>
            <a:ext cx="1584175" cy="1114005"/>
          </a:xfrm>
          <a:prstGeom prst="rect">
            <a:avLst/>
          </a:prstGeom>
        </p:spPr>
      </p:pic>
    </p:spTree>
    <p:extLst>
      <p:ext uri="{BB962C8B-B14F-4D97-AF65-F5344CB8AC3E}">
        <p14:creationId xmlns:p14="http://schemas.microsoft.com/office/powerpoint/2010/main" val="418308352"/>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509200"/>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GB" sz="1600" b="1" dirty="0" smtClean="0">
                <a:solidFill>
                  <a:srgbClr val="FF0000"/>
                </a:solidFill>
              </a:rPr>
              <a:t>Critical </a:t>
            </a:r>
            <a:r>
              <a:rPr lang="en-GB" sz="1600" b="1" dirty="0">
                <a:solidFill>
                  <a:srgbClr val="FF0000"/>
                </a:solidFill>
              </a:rPr>
              <a:t>path analysis </a:t>
            </a:r>
            <a:r>
              <a:rPr lang="en-GB" sz="1600" dirty="0"/>
              <a:t>(CPA) </a:t>
            </a:r>
            <a:r>
              <a:rPr lang="en-GB" sz="1600" dirty="0" smtClean="0"/>
              <a:t>- </a:t>
            </a:r>
            <a:r>
              <a:rPr lang="en-US" sz="1600" dirty="0" smtClean="0"/>
              <a:t>This </a:t>
            </a:r>
            <a:r>
              <a:rPr lang="en-US" sz="1600" dirty="0"/>
              <a:t>is a widely-used project management tool that uses network analysis to help project managers to handle complex and time-sensitive operations.</a:t>
            </a:r>
          </a:p>
          <a:p>
            <a:pPr marL="285750" indent="-285750">
              <a:buClr>
                <a:srgbClr val="C00000"/>
              </a:buClr>
              <a:buFont typeface="Wingdings 3" panose="05040102010807070707" pitchFamily="18" charset="2"/>
              <a:buChar char=""/>
            </a:pPr>
            <a:r>
              <a:rPr lang="en-US" sz="1600" dirty="0" smtClean="0"/>
              <a:t>Many </a:t>
            </a:r>
            <a:r>
              <a:rPr lang="en-US" sz="1600" dirty="0"/>
              <a:t>larger businesses get involved in projects that are complex and involve significant investment and risk. As the complexity and risk increases it becomes even more necessary to identify the relationships between the activities involved and to work out the most efficient way of completing the project.</a:t>
            </a:r>
          </a:p>
          <a:p>
            <a:pPr marL="285750" indent="-285750">
              <a:buClr>
                <a:srgbClr val="C00000"/>
              </a:buClr>
              <a:buFont typeface="Wingdings 3" panose="05040102010807070707" pitchFamily="18" charset="2"/>
              <a:buChar char=""/>
            </a:pPr>
            <a:r>
              <a:rPr lang="en-US" sz="1600" dirty="0" smtClean="0"/>
              <a:t>The </a:t>
            </a:r>
            <a:r>
              <a:rPr lang="en-US" sz="1600" dirty="0"/>
              <a:t>essential technique for using CPA is to construct a model of the project that includes the following:</a:t>
            </a:r>
          </a:p>
          <a:p>
            <a:pPr marL="536575" indent="-200025">
              <a:buClr>
                <a:srgbClr val="C00000"/>
              </a:buClr>
              <a:buFont typeface="Arial" panose="020B0604020202020204" pitchFamily="34" charset="0"/>
              <a:buChar char="•"/>
            </a:pPr>
            <a:r>
              <a:rPr lang="en-US" sz="1600" dirty="0" smtClean="0"/>
              <a:t>A </a:t>
            </a:r>
            <a:r>
              <a:rPr lang="en-US" sz="1600" dirty="0"/>
              <a:t>list of all activities required to complete the project</a:t>
            </a:r>
          </a:p>
          <a:p>
            <a:pPr marL="536575" indent="-200025">
              <a:buClr>
                <a:srgbClr val="C00000"/>
              </a:buClr>
              <a:buFont typeface="Arial" panose="020B0604020202020204" pitchFamily="34" charset="0"/>
              <a:buChar char="•"/>
            </a:pPr>
            <a:r>
              <a:rPr lang="en-US" sz="1600" dirty="0"/>
              <a:t>The time (duration) that each activity will take to completion</a:t>
            </a:r>
          </a:p>
          <a:p>
            <a:pPr marL="536575" indent="-200025">
              <a:buClr>
                <a:srgbClr val="C00000"/>
              </a:buClr>
              <a:buFont typeface="Arial" panose="020B0604020202020204" pitchFamily="34" charset="0"/>
              <a:buChar char="•"/>
            </a:pPr>
            <a:r>
              <a:rPr lang="en-US" sz="1600" dirty="0"/>
              <a:t>The dependencies between the activities</a:t>
            </a:r>
          </a:p>
          <a:p>
            <a:pPr marL="536575" indent="-200025">
              <a:buClr>
                <a:srgbClr val="C00000"/>
              </a:buClr>
              <a:buFont typeface="Arial" panose="020B0604020202020204" pitchFamily="34" charset="0"/>
              <a:buChar char="•"/>
            </a:pPr>
            <a:r>
              <a:rPr lang="en-US" sz="1600" dirty="0"/>
              <a:t>Using this information, CPA calculates:</a:t>
            </a:r>
          </a:p>
          <a:p>
            <a:pPr marL="285750" indent="-285750">
              <a:buClr>
                <a:srgbClr val="C00000"/>
              </a:buClr>
              <a:buFont typeface="Wingdings 3" panose="05040102010807070707" pitchFamily="18" charset="2"/>
              <a:buChar char=""/>
            </a:pPr>
            <a:r>
              <a:rPr lang="en-US" sz="1600" dirty="0" smtClean="0"/>
              <a:t>The </a:t>
            </a:r>
            <a:r>
              <a:rPr lang="en-US" sz="1600" dirty="0"/>
              <a:t>longest path of planned activities to the end of the </a:t>
            </a:r>
            <a:r>
              <a:rPr lang="en-US" sz="1600" dirty="0" smtClean="0"/>
              <a:t>project. The </a:t>
            </a:r>
            <a:r>
              <a:rPr lang="en-US" sz="1600" dirty="0"/>
              <a:t>earliest and latest that each activity can start and finish without making the project </a:t>
            </a:r>
            <a:r>
              <a:rPr lang="en-US" sz="1600" dirty="0" smtClean="0"/>
              <a:t>longer This </a:t>
            </a:r>
            <a:r>
              <a:rPr lang="en-US" sz="1600" dirty="0"/>
              <a:t>process determines which activities are "critical" (i.e., on the longest path) and which have "total float" (i.e. can be delayed without making the project longer).</a:t>
            </a:r>
          </a:p>
          <a:p>
            <a:pPr marL="285750" indent="-285750">
              <a:buClr>
                <a:srgbClr val="C00000"/>
              </a:buClr>
              <a:buFont typeface="Wingdings 3" panose="05040102010807070707" pitchFamily="18" charset="2"/>
              <a:buChar char=""/>
            </a:pPr>
            <a:r>
              <a:rPr lang="en-US" sz="1600" dirty="0" smtClean="0"/>
              <a:t>In </a:t>
            </a:r>
            <a:r>
              <a:rPr lang="en-US" sz="1600" dirty="0"/>
              <a:t>project management, a critical path is:</a:t>
            </a:r>
          </a:p>
          <a:p>
            <a:pPr marL="536575" indent="-182563">
              <a:buClr>
                <a:srgbClr val="C00000"/>
              </a:buClr>
              <a:buFont typeface="Arial" panose="020B0604020202020204" pitchFamily="34" charset="0"/>
              <a:buChar char="•"/>
            </a:pPr>
            <a:r>
              <a:rPr lang="en-US" sz="1600" dirty="0" smtClean="0"/>
              <a:t>The </a:t>
            </a:r>
            <a:r>
              <a:rPr lang="en-US" sz="1600" dirty="0"/>
              <a:t>sequence of project activities which add up to the longest overall duration</a:t>
            </a:r>
          </a:p>
          <a:p>
            <a:pPr marL="536575" indent="-182563">
              <a:buClr>
                <a:srgbClr val="C00000"/>
              </a:buClr>
              <a:buFont typeface="Arial" panose="020B0604020202020204" pitchFamily="34" charset="0"/>
              <a:buChar char="•"/>
            </a:pPr>
            <a:r>
              <a:rPr lang="en-US" sz="1600" dirty="0" smtClean="0"/>
              <a:t>The </a:t>
            </a:r>
            <a:r>
              <a:rPr lang="en-US" sz="1600" dirty="0"/>
              <a:t>critical path determines the shortest time possible to complete the project.</a:t>
            </a:r>
          </a:p>
          <a:p>
            <a:pPr marL="536575" indent="-182563">
              <a:buClr>
                <a:srgbClr val="C00000"/>
              </a:buClr>
              <a:buFont typeface="Arial" panose="020B0604020202020204" pitchFamily="34" charset="0"/>
              <a:buChar char="•"/>
            </a:pPr>
            <a:r>
              <a:rPr lang="en-US" sz="1600" dirty="0" smtClean="0"/>
              <a:t>Any </a:t>
            </a:r>
            <a:r>
              <a:rPr lang="en-US" sz="1600" dirty="0"/>
              <a:t>delay of an activity on the critical path directly impacts the planned project completion date (i.e. there is no float on the critical path).</a:t>
            </a:r>
            <a:r>
              <a:rPr lang="en-GB" sz="1600" dirty="0" smtClean="0"/>
              <a:t> </a:t>
            </a:r>
            <a:endParaRPr lang="en-GB" sz="160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P5.1 - </a:t>
            </a:r>
            <a:r>
              <a:rPr lang="en-US" sz="3200" dirty="0"/>
              <a:t>Project </a:t>
            </a:r>
            <a:r>
              <a:rPr lang="en-US" sz="3200" dirty="0" smtClean="0"/>
              <a:t>Management </a:t>
            </a:r>
            <a:r>
              <a:rPr lang="en-US" sz="3200" smtClean="0"/>
              <a:t>Tools – CPA </a:t>
            </a:r>
            <a:r>
              <a:rPr lang="en-US" sz="3200"/>
              <a:t>Diagrams</a:t>
            </a:r>
            <a:endParaRPr lang="en-US" sz="3200" dirty="0"/>
          </a:p>
        </p:txBody>
      </p:sp>
    </p:spTree>
    <p:extLst>
      <p:ext uri="{BB962C8B-B14F-4D97-AF65-F5344CB8AC3E}">
        <p14:creationId xmlns:p14="http://schemas.microsoft.com/office/powerpoint/2010/main" val="3493546534"/>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752514"/>
          </a:xfrm>
          <a:prstGeom prst="rect">
            <a:avLst/>
          </a:prstGeom>
        </p:spPr>
        <p:txBody>
          <a:bodyPr wrap="square">
            <a:spAutoFit/>
          </a:bodyPr>
          <a:lstStyle/>
          <a:p>
            <a:pPr>
              <a:buClr>
                <a:srgbClr val="C00000"/>
              </a:buClr>
            </a:pPr>
            <a:r>
              <a:rPr lang="en-US" sz="1430" b="1" dirty="0" smtClean="0"/>
              <a:t>Illustration </a:t>
            </a:r>
            <a:r>
              <a:rPr lang="en-US" sz="1430" b="1" dirty="0"/>
              <a:t>of CPA</a:t>
            </a:r>
          </a:p>
          <a:p>
            <a:pPr marL="285750" indent="-285750">
              <a:buClr>
                <a:srgbClr val="C00000"/>
              </a:buClr>
              <a:buFont typeface="Wingdings 3" panose="05040102010807070707" pitchFamily="18" charset="2"/>
              <a:buChar char=""/>
            </a:pPr>
            <a:r>
              <a:rPr lang="en-US" sz="1430" dirty="0"/>
              <a:t>Here is worked example to illustrate how the critical path for a project is </a:t>
            </a:r>
            <a:r>
              <a:rPr lang="en-US" sz="1430" dirty="0" smtClean="0"/>
              <a:t>determined. The </a:t>
            </a:r>
            <a:r>
              <a:rPr lang="en-US" sz="1430" dirty="0"/>
              <a:t>main components of a network analysis are </a:t>
            </a:r>
            <a:r>
              <a:rPr lang="en-US" sz="1430" dirty="0" err="1"/>
              <a:t>summarised</a:t>
            </a:r>
            <a:r>
              <a:rPr lang="en-US" sz="1430" dirty="0"/>
              <a:t> below:</a:t>
            </a:r>
          </a:p>
        </p:txBody>
      </p:sp>
      <p:sp>
        <p:nvSpPr>
          <p:cNvPr id="14" name="Title 2"/>
          <p:cNvSpPr>
            <a:spLocks noGrp="1"/>
          </p:cNvSpPr>
          <p:nvPr>
            <p:ph type="title"/>
          </p:nvPr>
        </p:nvSpPr>
        <p:spPr>
          <a:xfrm>
            <a:off x="70266" y="72008"/>
            <a:ext cx="8859452" cy="548680"/>
          </a:xfrm>
        </p:spPr>
        <p:txBody>
          <a:bodyPr>
            <a:noAutofit/>
          </a:bodyPr>
          <a:lstStyle/>
          <a:p>
            <a:r>
              <a:rPr lang="en-US" sz="3200" dirty="0" smtClean="0"/>
              <a:t>P5.1 - </a:t>
            </a:r>
            <a:r>
              <a:rPr lang="en-US" sz="3200" dirty="0"/>
              <a:t>Project </a:t>
            </a:r>
            <a:r>
              <a:rPr lang="en-US" sz="3200" dirty="0" smtClean="0"/>
              <a:t>Management </a:t>
            </a:r>
            <a:r>
              <a:rPr lang="en-US" sz="3200" smtClean="0"/>
              <a:t>Tools – CPA Diagrams</a:t>
            </a:r>
            <a:endParaRPr lang="en-US" sz="3200" dirty="0"/>
          </a:p>
        </p:txBody>
      </p:sp>
      <p:pic>
        <p:nvPicPr>
          <p:cNvPr id="2" name="Picture 1"/>
          <p:cNvPicPr>
            <a:picLocks noChangeAspect="1"/>
          </p:cNvPicPr>
          <p:nvPr/>
        </p:nvPicPr>
        <p:blipFill rotWithShape="1">
          <a:blip r:embed="rId3"/>
          <a:srcRect l="13474" t="28344" r="39484" b="24407"/>
          <a:stretch/>
        </p:blipFill>
        <p:spPr>
          <a:xfrm>
            <a:off x="2774579" y="1840300"/>
            <a:ext cx="3532126" cy="1994613"/>
          </a:xfrm>
          <a:prstGeom prst="rect">
            <a:avLst/>
          </a:prstGeom>
        </p:spPr>
      </p:pic>
      <p:pic>
        <p:nvPicPr>
          <p:cNvPr id="3074" name="Picture 2" descr="Картинки по запросу Critical path analysi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3861050"/>
            <a:ext cx="3816424" cy="154353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Картинки по запросу Critical path analysi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5438" y="3861048"/>
            <a:ext cx="2503026" cy="154353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85750" y="5459740"/>
            <a:ext cx="8534723" cy="1569660"/>
          </a:xfrm>
          <a:prstGeom prst="rect">
            <a:avLst/>
          </a:prstGeom>
          <a:noFill/>
        </p:spPr>
        <p:txBody>
          <a:bodyPr wrap="square" rtlCol="0">
            <a:spAutoFit/>
          </a:bodyPr>
          <a:lstStyle/>
          <a:p>
            <a:r>
              <a:rPr lang="en-IE" sz="1600" b="1" dirty="0" smtClean="0">
                <a:solidFill>
                  <a:srgbClr val="FF0000"/>
                </a:solidFill>
              </a:rPr>
              <a:t>P5.1 – </a:t>
            </a:r>
            <a:r>
              <a:rPr lang="en-IE" sz="1600" b="1" smtClean="0">
                <a:solidFill>
                  <a:srgbClr val="FF0000"/>
                </a:solidFill>
              </a:rPr>
              <a:t>Task 04 </a:t>
            </a:r>
            <a:r>
              <a:rPr lang="en-IE" sz="1600" dirty="0" smtClean="0">
                <a:solidFill>
                  <a:srgbClr val="FF0000"/>
                </a:solidFill>
              </a:rPr>
              <a:t>– Create a CPA diagram of one of your business project activities, explain this tool within a project management scenario and justify the use of this tool within your project </a:t>
            </a:r>
            <a:r>
              <a:rPr lang="en-IE" sz="1600" smtClean="0">
                <a:solidFill>
                  <a:srgbClr val="FF0000"/>
                </a:solidFill>
              </a:rPr>
              <a:t>plan.</a:t>
            </a:r>
          </a:p>
          <a:p>
            <a:r>
              <a:rPr lang="en-US" sz="1600" b="1" smtClean="0">
                <a:solidFill>
                  <a:srgbClr val="FF0000"/>
                </a:solidFill>
                <a:latin typeface="Arial" panose="020B0604020202020204" pitchFamily="34" charset="0"/>
                <a:cs typeface="Arial" panose="020B0604020202020204" pitchFamily="34" charset="0"/>
              </a:rPr>
              <a:t>M2.2 – Task 05 </a:t>
            </a:r>
            <a:r>
              <a:rPr lang="en-US" sz="1600" smtClean="0">
                <a:solidFill>
                  <a:srgbClr val="FF0000"/>
                </a:solidFill>
                <a:latin typeface="Arial" panose="020B0604020202020204" pitchFamily="34" charset="0"/>
                <a:cs typeface="Arial" panose="020B0604020202020204" pitchFamily="34" charset="0"/>
              </a:rPr>
              <a:t>- Explain </a:t>
            </a:r>
            <a:r>
              <a:rPr lang="en-US" sz="1600">
                <a:solidFill>
                  <a:srgbClr val="FF0000"/>
                </a:solidFill>
                <a:latin typeface="Arial" panose="020B0604020202020204" pitchFamily="34" charset="0"/>
                <a:cs typeface="Arial" panose="020B0604020202020204" pitchFamily="34" charset="0"/>
              </a:rPr>
              <a:t>how the risks to a specific project could be </a:t>
            </a:r>
            <a:r>
              <a:rPr lang="en-US" sz="1600" smtClean="0">
                <a:solidFill>
                  <a:srgbClr val="FF0000"/>
                </a:solidFill>
                <a:latin typeface="Arial" panose="020B0604020202020204" pitchFamily="34" charset="0"/>
                <a:cs typeface="Arial" panose="020B0604020202020204" pitchFamily="34" charset="0"/>
              </a:rPr>
              <a:t>mitigated with the use of a CPA diagram.</a:t>
            </a:r>
            <a:endParaRPr lang="en-US" sz="1600">
              <a:solidFill>
                <a:srgbClr val="FF0000"/>
              </a:solidFill>
              <a:latin typeface="Arial" panose="020B0604020202020204" pitchFamily="34" charset="0"/>
              <a:cs typeface="Arial" panose="020B0604020202020204" pitchFamily="34" charset="0"/>
            </a:endParaRPr>
          </a:p>
          <a:p>
            <a:endParaRPr lang="en-GB" sz="1600" dirty="0">
              <a:solidFill>
                <a:srgbClr val="FF0000"/>
              </a:solidFill>
            </a:endParaRPr>
          </a:p>
        </p:txBody>
      </p:sp>
    </p:spTree>
    <p:extLst>
      <p:ext uri="{BB962C8B-B14F-4D97-AF65-F5344CB8AC3E}">
        <p14:creationId xmlns:p14="http://schemas.microsoft.com/office/powerpoint/2010/main" val="2361278052"/>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5797649" cy="5747727"/>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GB" sz="1470" b="1" dirty="0" smtClean="0"/>
              <a:t>Gantt </a:t>
            </a:r>
            <a:r>
              <a:rPr lang="en-GB" sz="1470" b="1" dirty="0"/>
              <a:t>charts </a:t>
            </a:r>
            <a:r>
              <a:rPr lang="en-GB" sz="1470" dirty="0" smtClean="0"/>
              <a:t>- </a:t>
            </a:r>
            <a:r>
              <a:rPr lang="en-US" sz="1470" dirty="0"/>
              <a:t>A Gantt chart is a popular project management bar chart that tracks tasks across time. </a:t>
            </a:r>
            <a:r>
              <a:rPr lang="en-US" sz="1470" dirty="0" smtClean="0"/>
              <a:t>They have </a:t>
            </a:r>
            <a:r>
              <a:rPr lang="en-US" sz="1470" dirty="0"/>
              <a:t>become common to track both time and interdependencies between tasks, which is now its everyday use.</a:t>
            </a:r>
          </a:p>
          <a:p>
            <a:pPr marL="285750" indent="-285750">
              <a:buClr>
                <a:srgbClr val="C00000"/>
              </a:buClr>
              <a:buFont typeface="Wingdings 3" panose="05040102010807070707" pitchFamily="18" charset="2"/>
              <a:buChar char=""/>
            </a:pPr>
            <a:r>
              <a:rPr lang="en-US" sz="1470" dirty="0" smtClean="0"/>
              <a:t>Gantt </a:t>
            </a:r>
            <a:r>
              <a:rPr lang="en-US" sz="1470" dirty="0"/>
              <a:t>charts have become an industry standard. They are an important project management tool used for showing the phases, tasks, milestones and resources needed as part of a project</a:t>
            </a:r>
            <a:r>
              <a:rPr lang="en-US" sz="1470" dirty="0" smtClean="0"/>
              <a:t>.</a:t>
            </a:r>
          </a:p>
          <a:p>
            <a:pPr marL="285750" indent="-285750">
              <a:buClr>
                <a:srgbClr val="C00000"/>
              </a:buClr>
              <a:buFont typeface="Wingdings 3" panose="05040102010807070707" pitchFamily="18" charset="2"/>
              <a:buChar char=""/>
            </a:pPr>
            <a:r>
              <a:rPr lang="en-US" sz="1470" dirty="0" smtClean="0"/>
              <a:t>To </a:t>
            </a:r>
            <a:r>
              <a:rPr lang="en-US" sz="1470" dirty="0"/>
              <a:t>complete a project successfully, you must control a large number of activities, and ensure that they're completed on schedule. If you miss a deadline or finish a task out of sequence, there could be knock-on effects on the rest of the project. It could deliver late as a result, and cost a lot more. That's why it's helpful to be able to see everything that needs to be done, and know, at a glance, when each activity needs to be completed.</a:t>
            </a:r>
          </a:p>
          <a:p>
            <a:pPr marL="285750" indent="-285750">
              <a:buClr>
                <a:srgbClr val="C00000"/>
              </a:buClr>
              <a:buFont typeface="Wingdings 3" panose="05040102010807070707" pitchFamily="18" charset="2"/>
              <a:buChar char=""/>
            </a:pPr>
            <a:r>
              <a:rPr lang="en-US" sz="1470" dirty="0" smtClean="0"/>
              <a:t>Gantt </a:t>
            </a:r>
            <a:r>
              <a:rPr lang="en-US" sz="1470" dirty="0"/>
              <a:t>charts convey this information visually. They outline all of the tasks involved in a project, and their order, shown against a timescale. This gives you an instant overview of a project, its associated tasks, and when these need to be finished</a:t>
            </a:r>
            <a:r>
              <a:rPr lang="en-US" sz="1470" dirty="0" smtClean="0"/>
              <a:t>.</a:t>
            </a:r>
          </a:p>
          <a:p>
            <a:pPr>
              <a:buClr>
                <a:srgbClr val="C00000"/>
              </a:buClr>
            </a:pPr>
            <a:r>
              <a:rPr lang="en-IE" sz="1470" b="1" dirty="0">
                <a:solidFill>
                  <a:srgbClr val="FF0000"/>
                </a:solidFill>
              </a:rPr>
              <a:t>P5.1 – </a:t>
            </a:r>
            <a:r>
              <a:rPr lang="en-IE" sz="1470" b="1">
                <a:solidFill>
                  <a:srgbClr val="FF0000"/>
                </a:solidFill>
              </a:rPr>
              <a:t>Task </a:t>
            </a:r>
            <a:r>
              <a:rPr lang="en-IE" sz="1470" b="1" smtClean="0">
                <a:solidFill>
                  <a:srgbClr val="FF0000"/>
                </a:solidFill>
              </a:rPr>
              <a:t>06 </a:t>
            </a:r>
            <a:r>
              <a:rPr lang="en-IE" sz="1470" dirty="0">
                <a:solidFill>
                  <a:srgbClr val="FF0000"/>
                </a:solidFill>
              </a:rPr>
              <a:t>– Create a </a:t>
            </a:r>
            <a:r>
              <a:rPr lang="en-IE" sz="1470" dirty="0" smtClean="0">
                <a:solidFill>
                  <a:srgbClr val="FF0000"/>
                </a:solidFill>
              </a:rPr>
              <a:t>Gantt Chart </a:t>
            </a:r>
            <a:r>
              <a:rPr lang="en-IE" sz="1470" dirty="0">
                <a:solidFill>
                  <a:srgbClr val="FF0000"/>
                </a:solidFill>
              </a:rPr>
              <a:t>of one of your business project activities, explain this tool within a project management scenario and justify the use of this tool within your project </a:t>
            </a:r>
            <a:r>
              <a:rPr lang="en-IE" sz="1470">
                <a:solidFill>
                  <a:srgbClr val="FF0000"/>
                </a:solidFill>
              </a:rPr>
              <a:t>plan</a:t>
            </a:r>
            <a:r>
              <a:rPr lang="en-IE" sz="1470" smtClean="0">
                <a:solidFill>
                  <a:srgbClr val="FF0000"/>
                </a:solidFill>
              </a:rPr>
              <a:t>.</a:t>
            </a:r>
          </a:p>
          <a:p>
            <a:pPr>
              <a:buClr>
                <a:srgbClr val="C00000"/>
              </a:buClr>
            </a:pPr>
            <a:r>
              <a:rPr lang="en-US" sz="1470" b="1" smtClean="0">
                <a:solidFill>
                  <a:srgbClr val="FF0000"/>
                </a:solidFill>
                <a:latin typeface="Arial" panose="020B0604020202020204" pitchFamily="34" charset="0"/>
                <a:cs typeface="Arial" panose="020B0604020202020204" pitchFamily="34" charset="0"/>
              </a:rPr>
              <a:t>M2.3 </a:t>
            </a:r>
            <a:r>
              <a:rPr lang="en-US" sz="1470" b="1">
                <a:solidFill>
                  <a:srgbClr val="FF0000"/>
                </a:solidFill>
                <a:latin typeface="Arial" panose="020B0604020202020204" pitchFamily="34" charset="0"/>
                <a:cs typeface="Arial" panose="020B0604020202020204" pitchFamily="34" charset="0"/>
              </a:rPr>
              <a:t>– Task </a:t>
            </a:r>
            <a:r>
              <a:rPr lang="en-US" sz="1470" b="1" smtClean="0">
                <a:solidFill>
                  <a:srgbClr val="FF0000"/>
                </a:solidFill>
                <a:latin typeface="Arial" panose="020B0604020202020204" pitchFamily="34" charset="0"/>
                <a:cs typeface="Arial" panose="020B0604020202020204" pitchFamily="34" charset="0"/>
              </a:rPr>
              <a:t>07 </a:t>
            </a:r>
            <a:r>
              <a:rPr lang="en-US" sz="1470">
                <a:solidFill>
                  <a:srgbClr val="FF0000"/>
                </a:solidFill>
                <a:latin typeface="Arial" panose="020B0604020202020204" pitchFamily="34" charset="0"/>
                <a:cs typeface="Arial" panose="020B0604020202020204" pitchFamily="34" charset="0"/>
              </a:rPr>
              <a:t>- Explain how the risks to a specific project could be mitigated with the use of a </a:t>
            </a:r>
            <a:r>
              <a:rPr lang="en-US" sz="1470" smtClean="0">
                <a:solidFill>
                  <a:srgbClr val="FF0000"/>
                </a:solidFill>
                <a:latin typeface="Arial" panose="020B0604020202020204" pitchFamily="34" charset="0"/>
                <a:cs typeface="Arial" panose="020B0604020202020204" pitchFamily="34" charset="0"/>
              </a:rPr>
              <a:t>Gantt charts.</a:t>
            </a:r>
            <a:endParaRPr lang="en-US" sz="1470">
              <a:solidFill>
                <a:srgbClr val="FF0000"/>
              </a:solidFill>
              <a:latin typeface="Arial" panose="020B0604020202020204" pitchFamily="34" charset="0"/>
              <a:cs typeface="Arial" panose="020B0604020202020204" pitchFamily="34" charset="0"/>
            </a:endParaRPr>
          </a:p>
        </p:txBody>
      </p:sp>
      <p:sp>
        <p:nvSpPr>
          <p:cNvPr id="14" name="Title 2"/>
          <p:cNvSpPr>
            <a:spLocks noGrp="1"/>
          </p:cNvSpPr>
          <p:nvPr>
            <p:ph type="title"/>
          </p:nvPr>
        </p:nvSpPr>
        <p:spPr>
          <a:xfrm>
            <a:off x="70266" y="72008"/>
            <a:ext cx="8859452" cy="548680"/>
          </a:xfrm>
        </p:spPr>
        <p:txBody>
          <a:bodyPr>
            <a:noAutofit/>
          </a:bodyPr>
          <a:lstStyle/>
          <a:p>
            <a:r>
              <a:rPr lang="en-US" sz="3200" dirty="0" smtClean="0"/>
              <a:t>P5.1 - </a:t>
            </a:r>
            <a:r>
              <a:rPr lang="en-US" sz="3200" dirty="0"/>
              <a:t>Project </a:t>
            </a:r>
            <a:r>
              <a:rPr lang="en-US" sz="3200" smtClean="0"/>
              <a:t>Management Tools – Gantt Chart</a:t>
            </a:r>
            <a:endParaRPr lang="en-US" sz="3200" dirty="0"/>
          </a:p>
        </p:txBody>
      </p:sp>
      <p:pic>
        <p:nvPicPr>
          <p:cNvPr id="4098" name="Picture 2" descr="Картинки по запросу gantt chart"/>
          <p:cNvPicPr>
            <a:picLocks noChangeAspect="1" noChangeArrowheads="1"/>
          </p:cNvPicPr>
          <p:nvPr/>
        </p:nvPicPr>
        <p:blipFill rotWithShape="1">
          <a:blip r:embed="rId5">
            <a:extLst>
              <a:ext uri="{28A0092B-C50C-407E-A947-70E740481C1C}">
                <a14:useLocalDpi xmlns:a14="http://schemas.microsoft.com/office/drawing/2010/main" val="0"/>
              </a:ext>
            </a:extLst>
          </a:blip>
          <a:srcRect l="3657" t="11100" r="2454" b="2833"/>
          <a:stretch/>
        </p:blipFill>
        <p:spPr bwMode="auto">
          <a:xfrm>
            <a:off x="6061074" y="1124744"/>
            <a:ext cx="2759397" cy="1325944"/>
          </a:xfrm>
          <a:prstGeom prst="rect">
            <a:avLst/>
          </a:prstGeom>
          <a:noFill/>
          <a:extLst>
            <a:ext uri="{909E8E84-426E-40DD-AFC4-6F175D3DCCD1}">
              <a14:hiddenFill xmlns:a14="http://schemas.microsoft.com/office/drawing/2010/main">
                <a:solidFill>
                  <a:srgbClr val="FFFFFF"/>
                </a:solidFill>
              </a14:hiddenFill>
            </a:ext>
          </a:extLst>
        </p:spPr>
      </p:pic>
      <p:pic>
        <p:nvPicPr>
          <p:cNvPr id="3" name="5.1 - Gantt Char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061073" y="2564904"/>
            <a:ext cx="2759397" cy="1552161"/>
          </a:xfrm>
          <a:prstGeom prst="rect">
            <a:avLst/>
          </a:prstGeom>
        </p:spPr>
      </p:pic>
      <p:sp>
        <p:nvSpPr>
          <p:cNvPr id="4" name="TextBox 3">
            <a:hlinkClick r:id="rId7" action="ppaction://hlinkfile"/>
          </p:cNvPr>
          <p:cNvSpPr txBox="1"/>
          <p:nvPr/>
        </p:nvSpPr>
        <p:spPr>
          <a:xfrm>
            <a:off x="6804248" y="4231281"/>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Click Here</a:t>
            </a:r>
            <a:endParaRPr lang="en-GB" dirty="0"/>
          </a:p>
        </p:txBody>
      </p:sp>
      <p:pic>
        <p:nvPicPr>
          <p:cNvPr id="4101" name="Picture 5" descr="Image result for gantt chart"/>
          <p:cNvPicPr>
            <a:picLocks noChangeAspect="1" noChangeArrowheads="1"/>
          </p:cNvPicPr>
          <p:nvPr/>
        </p:nvPicPr>
        <p:blipFill rotWithShape="1">
          <a:blip r:embed="rId8">
            <a:extLst>
              <a:ext uri="{28A0092B-C50C-407E-A947-70E740481C1C}">
                <a14:useLocalDpi xmlns:a14="http://schemas.microsoft.com/office/drawing/2010/main" val="0"/>
              </a:ext>
            </a:extLst>
          </a:blip>
          <a:srcRect l="2562" r="3360" b="3294"/>
          <a:stretch/>
        </p:blipFill>
        <p:spPr bwMode="auto">
          <a:xfrm>
            <a:off x="6061072" y="4714829"/>
            <a:ext cx="2759399" cy="19287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640561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907923" cy="5632311"/>
          </a:xfrm>
          <a:prstGeom prst="rect">
            <a:avLst/>
          </a:prstGeom>
        </p:spPr>
        <p:txBody>
          <a:bodyPr wrap="square">
            <a:spAutoFit/>
          </a:bodyPr>
          <a:lstStyle/>
          <a:p>
            <a:pPr marL="268288" lvl="1" indent="-268288">
              <a:buClr>
                <a:srgbClr val="C00000"/>
              </a:buClr>
              <a:buFont typeface="Wingdings 3" panose="05040102010807070707" pitchFamily="18" charset="2"/>
              <a:buChar char=""/>
            </a:pPr>
            <a:r>
              <a:rPr lang="en-US" sz="1200" b="1" dirty="0" smtClean="0">
                <a:solidFill>
                  <a:srgbClr val="FF0000"/>
                </a:solidFill>
              </a:rPr>
              <a:t>Program </a:t>
            </a:r>
            <a:r>
              <a:rPr lang="en-US" sz="1200" b="1" dirty="0">
                <a:solidFill>
                  <a:srgbClr val="FF0000"/>
                </a:solidFill>
              </a:rPr>
              <a:t>Evaluation and Review Technique </a:t>
            </a:r>
            <a:r>
              <a:rPr lang="en-US" sz="1200" dirty="0"/>
              <a:t>(PERT)</a:t>
            </a:r>
            <a:r>
              <a:rPr lang="en-GB" sz="1200" dirty="0"/>
              <a:t> - </a:t>
            </a:r>
            <a:r>
              <a:rPr lang="en-US" sz="1200" dirty="0"/>
              <a:t>The PERT is a </a:t>
            </a:r>
            <a:r>
              <a:rPr lang="en-US" sz="1200" dirty="0" smtClean="0"/>
              <a:t>model for </a:t>
            </a:r>
            <a:r>
              <a:rPr lang="en-US" sz="1200" dirty="0"/>
              <a:t>project management developed as a method for analysing the tasks involved in completing a given project, especially the time needed to complete each task and identifying the minimum time required to complete the total project</a:t>
            </a:r>
            <a:r>
              <a:rPr lang="en-US" sz="1200" dirty="0" smtClean="0"/>
              <a:t>.</a:t>
            </a:r>
            <a:endParaRPr lang="en-US" sz="1200" dirty="0"/>
          </a:p>
          <a:p>
            <a:pPr marL="268288" lvl="1" indent="-268288">
              <a:buClr>
                <a:srgbClr val="C00000"/>
              </a:buClr>
              <a:buFont typeface="Wingdings 3" panose="05040102010807070707" pitchFamily="18" charset="2"/>
              <a:buChar char=""/>
            </a:pPr>
            <a:r>
              <a:rPr lang="en-US" sz="1200" dirty="0"/>
              <a:t>Both PERT and CPA display the total project with all scheduled tasks shown </a:t>
            </a:r>
            <a:r>
              <a:rPr lang="en-US" sz="1200"/>
              <a:t>in </a:t>
            </a:r>
            <a:r>
              <a:rPr lang="en-US" sz="1200" smtClean="0"/>
              <a:t>sequence and  </a:t>
            </a:r>
            <a:r>
              <a:rPr lang="en-US" sz="1200" dirty="0"/>
              <a:t>show which ones are </a:t>
            </a:r>
            <a:r>
              <a:rPr lang="en-US" sz="1200"/>
              <a:t>in </a:t>
            </a:r>
            <a:r>
              <a:rPr lang="en-US" sz="1200" smtClean="0"/>
              <a:t>parallel or </a:t>
            </a:r>
            <a:r>
              <a:rPr lang="en-US" sz="1200" dirty="0"/>
              <a:t>be performed at the same time</a:t>
            </a:r>
            <a:r>
              <a:rPr lang="en-US" sz="1200" dirty="0" smtClean="0"/>
              <a:t>. </a:t>
            </a:r>
            <a:r>
              <a:rPr lang="en-US" sz="1200" dirty="0"/>
              <a:t>A </a:t>
            </a:r>
            <a:r>
              <a:rPr lang="en-US" sz="1200" dirty="0" smtClean="0"/>
              <a:t>graph </a:t>
            </a:r>
            <a:r>
              <a:rPr lang="en-US" sz="1200" dirty="0"/>
              <a:t>called a </a:t>
            </a:r>
            <a:r>
              <a:rPr lang="en-US" sz="1200" dirty="0" smtClean="0"/>
              <a:t>CPM Diagram </a:t>
            </a:r>
            <a:r>
              <a:rPr lang="en-US" sz="1200" dirty="0"/>
              <a:t>is used </a:t>
            </a:r>
            <a:r>
              <a:rPr lang="en-US" sz="1200"/>
              <a:t>to </a:t>
            </a:r>
            <a:r>
              <a:rPr lang="en-US" sz="1200" smtClean="0"/>
              <a:t>show </a:t>
            </a:r>
            <a:r>
              <a:rPr lang="en-US" sz="1200" dirty="0"/>
              <a:t>graphically </a:t>
            </a:r>
            <a:r>
              <a:rPr lang="en-US" sz="1200"/>
              <a:t>the </a:t>
            </a:r>
            <a:r>
              <a:rPr lang="en-US" sz="1200" smtClean="0"/>
              <a:t>relationships </a:t>
            </a:r>
            <a:r>
              <a:rPr lang="en-US" sz="1200" dirty="0"/>
              <a:t>of the elements of a project and to show the order in which the activities must be </a:t>
            </a:r>
            <a:r>
              <a:rPr lang="en-US" sz="1200" dirty="0" smtClean="0"/>
              <a:t>performed. PERT </a:t>
            </a:r>
            <a:r>
              <a:rPr lang="en-US" sz="1200" dirty="0"/>
              <a:t>planning involves the following steps:</a:t>
            </a:r>
          </a:p>
          <a:p>
            <a:pPr marL="536575" lvl="1" indent="-268288">
              <a:buClr>
                <a:srgbClr val="C00000"/>
              </a:buClr>
              <a:buFont typeface="+mj-lt"/>
              <a:buAutoNum type="arabicPeriod"/>
            </a:pPr>
            <a:r>
              <a:rPr lang="en-US" sz="1200" b="1" dirty="0"/>
              <a:t>Identify the specific activities and milestones</a:t>
            </a:r>
            <a:r>
              <a:rPr lang="en-US" sz="1200" dirty="0"/>
              <a:t>. The activities are the tasks of the project. The milestones are the events that mark the beginning </a:t>
            </a:r>
            <a:r>
              <a:rPr lang="en-US" sz="1200"/>
              <a:t>and </a:t>
            </a:r>
            <a:r>
              <a:rPr lang="en-US" sz="1200" smtClean="0"/>
              <a:t>end </a:t>
            </a:r>
            <a:r>
              <a:rPr lang="en-US" sz="1200" dirty="0"/>
              <a:t>of one or more activities.</a:t>
            </a:r>
          </a:p>
          <a:p>
            <a:pPr marL="536575" lvl="1" indent="-268288">
              <a:buClr>
                <a:srgbClr val="C00000"/>
              </a:buClr>
              <a:buFont typeface="+mj-lt"/>
              <a:buAutoNum type="arabicPeriod"/>
            </a:pPr>
            <a:r>
              <a:rPr lang="en-US" sz="1200" b="1" dirty="0"/>
              <a:t>Determine the proper sequence of activities</a:t>
            </a:r>
            <a:r>
              <a:rPr lang="en-US" sz="1200" dirty="0"/>
              <a:t>. </a:t>
            </a:r>
            <a:r>
              <a:rPr lang="en-US" sz="1200" dirty="0" smtClean="0"/>
              <a:t>Other </a:t>
            </a:r>
            <a:r>
              <a:rPr lang="en-US" sz="1200" dirty="0"/>
              <a:t>tasks may require some analysis to determine the exact order in which they should be performed.</a:t>
            </a:r>
          </a:p>
          <a:p>
            <a:pPr marL="536575" lvl="1" indent="-268288">
              <a:buClr>
                <a:srgbClr val="C00000"/>
              </a:buClr>
              <a:buFont typeface="+mj-lt"/>
              <a:buAutoNum type="arabicPeriod"/>
            </a:pPr>
            <a:r>
              <a:rPr lang="en-US" sz="1200" b="1" dirty="0"/>
              <a:t>Construct a network diagram</a:t>
            </a:r>
            <a:r>
              <a:rPr lang="en-US" sz="1200" dirty="0"/>
              <a:t>. Using the activity sequence information, a network diagram can be drawn showing the sequence of the successive and parallel activities. Arrowed lines represent the activities and circles </a:t>
            </a:r>
            <a:r>
              <a:rPr lang="en-US" sz="1200" dirty="0" smtClean="0"/>
              <a:t>represent </a:t>
            </a:r>
            <a:r>
              <a:rPr lang="en-US" sz="1200" dirty="0"/>
              <a:t>milestones.</a:t>
            </a:r>
          </a:p>
          <a:p>
            <a:pPr marL="536575" lvl="1" indent="-268288">
              <a:buClr>
                <a:srgbClr val="C00000"/>
              </a:buClr>
              <a:buFont typeface="+mj-lt"/>
              <a:buAutoNum type="arabicPeriod"/>
            </a:pPr>
            <a:r>
              <a:rPr lang="en-US" sz="1200" b="1" dirty="0"/>
              <a:t>Estimate the time required for each activity</a:t>
            </a:r>
            <a:r>
              <a:rPr lang="en-US" sz="1200" dirty="0"/>
              <a:t>. </a:t>
            </a:r>
            <a:r>
              <a:rPr lang="en-US" sz="1200" dirty="0" smtClean="0"/>
              <a:t>A </a:t>
            </a:r>
            <a:r>
              <a:rPr lang="en-US" sz="1200" dirty="0"/>
              <a:t>distinguishing feature of PERT is it's ability to deal with uncertainty in activity completion times. For each activity, the model usually includes three time estimates:</a:t>
            </a:r>
          </a:p>
          <a:p>
            <a:pPr marL="993775" lvl="2" indent="-268288">
              <a:buClr>
                <a:srgbClr val="C00000"/>
              </a:buClr>
              <a:buFont typeface="Arial" panose="020B0604020202020204" pitchFamily="34" charset="0"/>
              <a:buChar char="•"/>
            </a:pPr>
            <a:r>
              <a:rPr lang="en-US" sz="1200" b="1" dirty="0"/>
              <a:t>Optimistic time </a:t>
            </a:r>
            <a:r>
              <a:rPr lang="en-US" sz="1200" dirty="0"/>
              <a:t>- the shortest time in which the activity can be completed.</a:t>
            </a:r>
          </a:p>
          <a:p>
            <a:pPr marL="993775" lvl="2" indent="-268288">
              <a:buClr>
                <a:srgbClr val="C00000"/>
              </a:buClr>
              <a:buFont typeface="Arial" panose="020B0604020202020204" pitchFamily="34" charset="0"/>
              <a:buChar char="•"/>
            </a:pPr>
            <a:r>
              <a:rPr lang="en-US" sz="1200" b="1" dirty="0"/>
              <a:t>Most likely time </a:t>
            </a:r>
            <a:r>
              <a:rPr lang="en-US" sz="1200" dirty="0"/>
              <a:t>- the completion time having the highest probability.</a:t>
            </a:r>
          </a:p>
          <a:p>
            <a:pPr marL="993775" lvl="2" indent="-268288">
              <a:buClr>
                <a:srgbClr val="C00000"/>
              </a:buClr>
              <a:buFont typeface="Arial" panose="020B0604020202020204" pitchFamily="34" charset="0"/>
              <a:buChar char="•"/>
            </a:pPr>
            <a:r>
              <a:rPr lang="en-US" sz="1200" b="1" dirty="0"/>
              <a:t>Pessimistic time </a:t>
            </a:r>
            <a:r>
              <a:rPr lang="en-US" sz="1200" dirty="0"/>
              <a:t>- the longest time that an activity may take.</a:t>
            </a:r>
          </a:p>
          <a:p>
            <a:pPr marL="285750" lvl="1" indent="-285750">
              <a:buClr>
                <a:srgbClr val="C00000"/>
              </a:buClr>
              <a:buFont typeface="Wingdings 3" panose="05040102010807070707" pitchFamily="18" charset="2"/>
              <a:buChar char=""/>
            </a:pPr>
            <a:r>
              <a:rPr lang="en-US" sz="1200" dirty="0"/>
              <a:t>From this, the expected time for each activity can be calculated using the following weighted average:</a:t>
            </a:r>
          </a:p>
          <a:p>
            <a:pPr marL="536575" lvl="1" indent="-268288" algn="ctr">
              <a:buClr>
                <a:srgbClr val="C00000"/>
              </a:buClr>
            </a:pPr>
            <a:r>
              <a:rPr lang="en-US" sz="1200" b="1" dirty="0"/>
              <a:t>Expected Time = (Optimistic + 4 x Most Likely + Pessimistic) / 6</a:t>
            </a:r>
          </a:p>
          <a:p>
            <a:pPr marL="285750" lvl="1" indent="-285750">
              <a:buClr>
                <a:srgbClr val="C00000"/>
              </a:buClr>
              <a:buFont typeface="Wingdings 3" panose="05040102010807070707" pitchFamily="18" charset="2"/>
              <a:buChar char=""/>
            </a:pPr>
            <a:r>
              <a:rPr lang="en-US" sz="1200" dirty="0"/>
              <a:t>This helps to bias time estimates away from the unrealistically short timescales normally assumed</a:t>
            </a:r>
            <a:r>
              <a:rPr lang="en-US" sz="1200" dirty="0" smtClean="0"/>
              <a:t>.</a:t>
            </a:r>
          </a:p>
          <a:p>
            <a:pPr marL="0" lvl="1">
              <a:buClr>
                <a:srgbClr val="C00000"/>
              </a:buClr>
            </a:pPr>
            <a:r>
              <a:rPr lang="en-IE" sz="1200" b="1" dirty="0">
                <a:solidFill>
                  <a:srgbClr val="FF0000"/>
                </a:solidFill>
              </a:rPr>
              <a:t>P5.1 – </a:t>
            </a:r>
            <a:r>
              <a:rPr lang="en-IE" sz="1200" b="1">
                <a:solidFill>
                  <a:srgbClr val="FF0000"/>
                </a:solidFill>
              </a:rPr>
              <a:t>Task </a:t>
            </a:r>
            <a:r>
              <a:rPr lang="en-IE" sz="1200" b="1" smtClean="0">
                <a:solidFill>
                  <a:srgbClr val="FF0000"/>
                </a:solidFill>
              </a:rPr>
              <a:t>08 </a:t>
            </a:r>
            <a:r>
              <a:rPr lang="en-IE" sz="1200" dirty="0">
                <a:solidFill>
                  <a:srgbClr val="FF0000"/>
                </a:solidFill>
              </a:rPr>
              <a:t>– Create a </a:t>
            </a:r>
            <a:r>
              <a:rPr lang="en-IE" sz="1200" dirty="0" smtClean="0">
                <a:solidFill>
                  <a:srgbClr val="FF0000"/>
                </a:solidFill>
              </a:rPr>
              <a:t>PERT </a:t>
            </a:r>
            <a:r>
              <a:rPr lang="en-IE" sz="1200" dirty="0">
                <a:solidFill>
                  <a:srgbClr val="FF0000"/>
                </a:solidFill>
              </a:rPr>
              <a:t>diagram of one of your business project activities, explain this tool within a project management scenario and justify the use of this tool within your project </a:t>
            </a:r>
            <a:r>
              <a:rPr lang="en-IE" sz="1200">
                <a:solidFill>
                  <a:srgbClr val="FF0000"/>
                </a:solidFill>
              </a:rPr>
              <a:t>plan</a:t>
            </a:r>
            <a:r>
              <a:rPr lang="en-IE" sz="1200" smtClean="0">
                <a:solidFill>
                  <a:srgbClr val="FF0000"/>
                </a:solidFill>
              </a:rPr>
              <a:t>.</a:t>
            </a:r>
          </a:p>
          <a:p>
            <a:pPr marL="0" lvl="1">
              <a:buClr>
                <a:srgbClr val="C00000"/>
              </a:buClr>
            </a:pPr>
            <a:r>
              <a:rPr lang="en-US" sz="1200" b="1" smtClean="0">
                <a:solidFill>
                  <a:srgbClr val="FF0000"/>
                </a:solidFill>
                <a:latin typeface="Arial" panose="020B0604020202020204" pitchFamily="34" charset="0"/>
                <a:cs typeface="Arial" panose="020B0604020202020204" pitchFamily="34" charset="0"/>
              </a:rPr>
              <a:t>M2.3 </a:t>
            </a:r>
            <a:r>
              <a:rPr lang="en-US" sz="1200" b="1">
                <a:solidFill>
                  <a:srgbClr val="FF0000"/>
                </a:solidFill>
                <a:latin typeface="Arial" panose="020B0604020202020204" pitchFamily="34" charset="0"/>
                <a:cs typeface="Arial" panose="020B0604020202020204" pitchFamily="34" charset="0"/>
              </a:rPr>
              <a:t>– Task </a:t>
            </a:r>
            <a:r>
              <a:rPr lang="en-US" sz="1200" b="1" smtClean="0">
                <a:solidFill>
                  <a:srgbClr val="FF0000"/>
                </a:solidFill>
                <a:latin typeface="Arial" panose="020B0604020202020204" pitchFamily="34" charset="0"/>
                <a:cs typeface="Arial" panose="020B0604020202020204" pitchFamily="34" charset="0"/>
              </a:rPr>
              <a:t>09 </a:t>
            </a:r>
            <a:r>
              <a:rPr lang="en-US" sz="1200">
                <a:solidFill>
                  <a:srgbClr val="FF0000"/>
                </a:solidFill>
                <a:latin typeface="Arial" panose="020B0604020202020204" pitchFamily="34" charset="0"/>
                <a:cs typeface="Arial" panose="020B0604020202020204" pitchFamily="34" charset="0"/>
              </a:rPr>
              <a:t>- Explain how the risks to a specific project could be mitigated with the use of a </a:t>
            </a:r>
            <a:r>
              <a:rPr lang="en-US" sz="1200" smtClean="0">
                <a:solidFill>
                  <a:srgbClr val="FF0000"/>
                </a:solidFill>
                <a:latin typeface="Arial" panose="020B0604020202020204" pitchFamily="34" charset="0"/>
                <a:cs typeface="Arial" panose="020B0604020202020204" pitchFamily="34" charset="0"/>
              </a:rPr>
              <a:t>PERT diagrams.</a:t>
            </a:r>
            <a:endParaRPr lang="en-US" sz="1200">
              <a:solidFill>
                <a:srgbClr val="FF0000"/>
              </a:solidFill>
              <a:latin typeface="Arial" panose="020B0604020202020204" pitchFamily="34" charset="0"/>
              <a:cs typeface="Arial" panose="020B0604020202020204" pitchFamily="34" charset="0"/>
            </a:endParaRPr>
          </a:p>
        </p:txBody>
      </p:sp>
      <p:sp>
        <p:nvSpPr>
          <p:cNvPr id="14" name="Title 2"/>
          <p:cNvSpPr>
            <a:spLocks noGrp="1"/>
          </p:cNvSpPr>
          <p:nvPr>
            <p:ph type="title"/>
          </p:nvPr>
        </p:nvSpPr>
        <p:spPr>
          <a:xfrm>
            <a:off x="70266" y="72008"/>
            <a:ext cx="8859452" cy="548680"/>
          </a:xfrm>
        </p:spPr>
        <p:txBody>
          <a:bodyPr>
            <a:noAutofit/>
          </a:bodyPr>
          <a:lstStyle/>
          <a:p>
            <a:r>
              <a:rPr lang="en-US" sz="3200" dirty="0" smtClean="0"/>
              <a:t>P5.1 - </a:t>
            </a:r>
            <a:r>
              <a:rPr lang="en-US" sz="3200" dirty="0"/>
              <a:t>Project </a:t>
            </a:r>
            <a:r>
              <a:rPr lang="en-US" sz="3200" dirty="0" smtClean="0"/>
              <a:t>Management Tools – PERT</a:t>
            </a:r>
            <a:endParaRPr lang="en-US" sz="3200" dirty="0"/>
          </a:p>
        </p:txBody>
      </p:sp>
      <p:pic>
        <p:nvPicPr>
          <p:cNvPr id="1030" name="Picture 6" descr="Картинки по запросу pert char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505" t="18090" r="6071" b="3054"/>
          <a:stretch/>
        </p:blipFill>
        <p:spPr bwMode="auto">
          <a:xfrm>
            <a:off x="7171348" y="2270150"/>
            <a:ext cx="1649123" cy="101483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Картинки по запросу pert ch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347" y="1101470"/>
            <a:ext cx="1649123" cy="100596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hlinkClick r:id="rId5"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71347" y="3447699"/>
            <a:ext cx="1649124" cy="1159678"/>
          </a:xfrm>
          <a:prstGeom prst="rect">
            <a:avLst/>
          </a:prstGeom>
        </p:spPr>
      </p:pic>
      <p:pic>
        <p:nvPicPr>
          <p:cNvPr id="1034" name="Picture 10" descr="Картинки по запросу diagram"/>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71347" y="4806079"/>
            <a:ext cx="1649124" cy="1503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6421910"/>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7" y="1079401"/>
            <a:ext cx="6540822" cy="5693866"/>
          </a:xfrm>
          <a:prstGeom prst="rect">
            <a:avLst/>
          </a:prstGeom>
        </p:spPr>
        <p:txBody>
          <a:bodyPr wrap="square">
            <a:spAutoFit/>
          </a:bodyPr>
          <a:lstStyle/>
          <a:p>
            <a:pPr marL="285750" lvl="1" indent="-285750">
              <a:buClr>
                <a:srgbClr val="C00000"/>
              </a:buClr>
              <a:buFont typeface="Wingdings 3" panose="05040102010807070707" pitchFamily="18" charset="2"/>
              <a:buChar char=""/>
            </a:pPr>
            <a:r>
              <a:rPr lang="en-US" sz="1300" b="1" dirty="0" smtClean="0"/>
              <a:t>Software packages</a:t>
            </a:r>
            <a:r>
              <a:rPr lang="en-GB" sz="1300" b="1" dirty="0"/>
              <a:t> </a:t>
            </a:r>
            <a:r>
              <a:rPr lang="en-GB" sz="1300" dirty="0" smtClean="0"/>
              <a:t>- </a:t>
            </a:r>
            <a:r>
              <a:rPr lang="en-US" sz="1300" dirty="0" smtClean="0"/>
              <a:t>PM </a:t>
            </a:r>
            <a:r>
              <a:rPr lang="en-US" sz="1300" dirty="0"/>
              <a:t>software provides </a:t>
            </a:r>
            <a:r>
              <a:rPr lang="en-US" sz="1300" dirty="0" smtClean="0"/>
              <a:t>businesses</a:t>
            </a:r>
            <a:r>
              <a:rPr lang="en-US" sz="1300" dirty="0"/>
              <a:t>, who undoubtedly juggle a number of tasks, with a solution that helps keep them </a:t>
            </a:r>
            <a:r>
              <a:rPr lang="en-US" sz="1300" dirty="0" smtClean="0"/>
              <a:t>organised</a:t>
            </a:r>
            <a:r>
              <a:rPr lang="en-US" sz="1300" dirty="0"/>
              <a:t>. There are a wide variety of </a:t>
            </a:r>
            <a:r>
              <a:rPr lang="en-US" sz="1300" dirty="0" smtClean="0"/>
              <a:t>PM </a:t>
            </a:r>
            <a:r>
              <a:rPr lang="en-US" sz="1300" dirty="0"/>
              <a:t>software packages available, including web-based </a:t>
            </a:r>
            <a:r>
              <a:rPr lang="en-US" sz="1300" dirty="0" smtClean="0"/>
              <a:t>applications. </a:t>
            </a:r>
            <a:r>
              <a:rPr lang="en-US" sz="1300" dirty="0"/>
              <a:t>Each software boasts its own set of features, but they all share common benefits businesses can appreciate.</a:t>
            </a:r>
          </a:p>
          <a:p>
            <a:pPr marL="444500" lvl="1" indent="-179388">
              <a:buClr>
                <a:srgbClr val="C00000"/>
              </a:buClr>
              <a:buFont typeface="Arial" panose="020B0604020202020204" pitchFamily="34" charset="0"/>
              <a:buChar char="•"/>
            </a:pPr>
            <a:r>
              <a:rPr lang="en-US" sz="1300" b="1" dirty="0"/>
              <a:t>Collaborate on </a:t>
            </a:r>
            <a:r>
              <a:rPr lang="en-US" sz="1300" b="1" dirty="0" smtClean="0"/>
              <a:t>Projects - </a:t>
            </a:r>
            <a:r>
              <a:rPr lang="en-US" sz="1300" dirty="0" smtClean="0"/>
              <a:t>Employees </a:t>
            </a:r>
            <a:r>
              <a:rPr lang="en-US" sz="1300" dirty="0"/>
              <a:t>are often assigned individual tasks that are a part of a larger project an entire team is working to complete. Project management software gives employees a way to collaborate on projects by sharing documents, timelines and status updates.</a:t>
            </a:r>
          </a:p>
          <a:p>
            <a:pPr marL="444500" lvl="1" indent="-179388">
              <a:buClr>
                <a:srgbClr val="C00000"/>
              </a:buClr>
              <a:buFont typeface="Arial" panose="020B0604020202020204" pitchFamily="34" charset="0"/>
              <a:buChar char="•"/>
            </a:pPr>
            <a:r>
              <a:rPr lang="en-US" sz="1300" b="1" dirty="0" smtClean="0"/>
              <a:t>Delegate Tasks – </a:t>
            </a:r>
            <a:r>
              <a:rPr lang="en-US" sz="1300" dirty="0" smtClean="0"/>
              <a:t>The Project Manager will </a:t>
            </a:r>
            <a:r>
              <a:rPr lang="en-US" sz="1300" dirty="0"/>
              <a:t>likely weigh the knowledge, skills and abilities of employees before delegating tasks to them. </a:t>
            </a:r>
            <a:r>
              <a:rPr lang="en-US" sz="1300" dirty="0" smtClean="0"/>
              <a:t>Using PM </a:t>
            </a:r>
            <a:r>
              <a:rPr lang="en-US" sz="1300" dirty="0"/>
              <a:t>software </a:t>
            </a:r>
            <a:r>
              <a:rPr lang="en-US" sz="1300" dirty="0" smtClean="0"/>
              <a:t>easily delegates </a:t>
            </a:r>
            <a:r>
              <a:rPr lang="en-US" sz="1300" dirty="0"/>
              <a:t>tasks to the appropriate employees. By assigning roles in the system, each employee has access to necessary information and knows who they should contact if they have questions or concerns, or need information about a particular topic.</a:t>
            </a:r>
          </a:p>
          <a:p>
            <a:pPr marL="444500" lvl="1" indent="-179388">
              <a:buClr>
                <a:srgbClr val="C00000"/>
              </a:buClr>
              <a:buFont typeface="Arial" panose="020B0604020202020204" pitchFamily="34" charset="0"/>
              <a:buChar char="•"/>
            </a:pPr>
            <a:r>
              <a:rPr lang="en-US" sz="1300" b="1" dirty="0" smtClean="0"/>
              <a:t>Stay </a:t>
            </a:r>
            <a:r>
              <a:rPr lang="en-US" sz="1300" b="1" dirty="0"/>
              <a:t>on </a:t>
            </a:r>
            <a:r>
              <a:rPr lang="en-US" sz="1300" b="1" dirty="0" smtClean="0"/>
              <a:t>Schedule - </a:t>
            </a:r>
            <a:r>
              <a:rPr lang="en-US" sz="1300" dirty="0" smtClean="0"/>
              <a:t>PM </a:t>
            </a:r>
            <a:r>
              <a:rPr lang="en-US" sz="1300" dirty="0"/>
              <a:t>software lets project managers add a start and expected completion date to projects and tasks they include in the system. This information alerts employees to upcoming deadlines, allowing them to manage their time appropriately to complete tasks before or on the </a:t>
            </a:r>
            <a:r>
              <a:rPr lang="en-US" sz="1300" dirty="0" smtClean="0"/>
              <a:t>due </a:t>
            </a:r>
            <a:r>
              <a:rPr lang="en-US" sz="1300" dirty="0"/>
              <a:t>date.</a:t>
            </a:r>
          </a:p>
          <a:p>
            <a:pPr marL="444500" lvl="1" indent="-179388">
              <a:buClr>
                <a:srgbClr val="C00000"/>
              </a:buClr>
              <a:buFont typeface="Arial" panose="020B0604020202020204" pitchFamily="34" charset="0"/>
              <a:buChar char="•"/>
            </a:pPr>
            <a:r>
              <a:rPr lang="en-US" sz="1300" b="1" dirty="0" smtClean="0"/>
              <a:t>Track Projects – </a:t>
            </a:r>
            <a:r>
              <a:rPr lang="en-US" sz="1300" dirty="0" smtClean="0"/>
              <a:t>They keep </a:t>
            </a:r>
            <a:r>
              <a:rPr lang="en-US" sz="1300" dirty="0"/>
              <a:t>track of the progress of </a:t>
            </a:r>
            <a:r>
              <a:rPr lang="en-US" sz="1300" dirty="0" smtClean="0"/>
              <a:t>projects. </a:t>
            </a:r>
            <a:r>
              <a:rPr lang="en-US" sz="1300" dirty="0"/>
              <a:t>The software will let </a:t>
            </a:r>
            <a:r>
              <a:rPr lang="en-US" sz="1300" dirty="0" smtClean="0"/>
              <a:t>the Manager </a:t>
            </a:r>
            <a:r>
              <a:rPr lang="en-US" sz="1300" dirty="0"/>
              <a:t>know what's been completed, as well as by whom, and what still needs to be done. Employees can provide updates as to what they're working on and share their updates with the project manager and team members. The software eliminates the need for status update meetings and emails.</a:t>
            </a:r>
          </a:p>
          <a:p>
            <a:pPr marL="444500" lvl="1" indent="-179388">
              <a:buClr>
                <a:srgbClr val="C00000"/>
              </a:buClr>
              <a:buFont typeface="Arial" panose="020B0604020202020204" pitchFamily="34" charset="0"/>
              <a:buChar char="•"/>
            </a:pPr>
            <a:r>
              <a:rPr lang="en-US" sz="1300" b="1" dirty="0" smtClean="0"/>
              <a:t>Communicate </a:t>
            </a:r>
            <a:r>
              <a:rPr lang="en-US" sz="1300" b="1" dirty="0"/>
              <a:t>with Clients and </a:t>
            </a:r>
            <a:r>
              <a:rPr lang="en-US" sz="1300" b="1" dirty="0" smtClean="0"/>
              <a:t>Vendors - </a:t>
            </a:r>
            <a:r>
              <a:rPr lang="en-US" sz="1300" dirty="0" smtClean="0"/>
              <a:t>PM </a:t>
            </a:r>
            <a:r>
              <a:rPr lang="en-US" sz="1300" dirty="0"/>
              <a:t>software enables businesses to share and collaborate with clients and vendors in addition to employees. Companies using </a:t>
            </a:r>
            <a:r>
              <a:rPr lang="en-US" sz="1300" dirty="0" smtClean="0"/>
              <a:t>PM </a:t>
            </a:r>
            <a:r>
              <a:rPr lang="en-US" sz="1300" dirty="0"/>
              <a:t>software can provide their clients with usernames and passwords giving them access to project files</a:t>
            </a:r>
            <a:r>
              <a:rPr lang="en-US" sz="1300" dirty="0" smtClean="0"/>
              <a:t>.</a:t>
            </a:r>
            <a:endParaRPr lang="en-GB" sz="1300" dirty="0"/>
          </a:p>
        </p:txBody>
      </p:sp>
      <p:sp>
        <p:nvSpPr>
          <p:cNvPr id="14" name="Title 2"/>
          <p:cNvSpPr>
            <a:spLocks noGrp="1"/>
          </p:cNvSpPr>
          <p:nvPr>
            <p:ph type="title"/>
          </p:nvPr>
        </p:nvSpPr>
        <p:spPr>
          <a:xfrm>
            <a:off x="70266" y="72008"/>
            <a:ext cx="8859452" cy="548680"/>
          </a:xfrm>
        </p:spPr>
        <p:txBody>
          <a:bodyPr>
            <a:noAutofit/>
          </a:bodyPr>
          <a:lstStyle/>
          <a:p>
            <a:r>
              <a:rPr lang="en-US" sz="3000" smtClean="0"/>
              <a:t>P5.2 </a:t>
            </a:r>
            <a:r>
              <a:rPr lang="en-US" sz="3000" dirty="0" smtClean="0"/>
              <a:t>- </a:t>
            </a:r>
            <a:r>
              <a:rPr lang="en-US" sz="3000" dirty="0"/>
              <a:t>Project </a:t>
            </a:r>
            <a:r>
              <a:rPr lang="en-US" sz="3000" smtClean="0"/>
              <a:t>Management Tools – Software Packages</a:t>
            </a:r>
            <a:endParaRPr lang="en-US" sz="3000" dirty="0"/>
          </a:p>
        </p:txBody>
      </p:sp>
      <p:pic>
        <p:nvPicPr>
          <p:cNvPr id="2050" name="Picture 2" descr="Image result for project management softwa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079401"/>
            <a:ext cx="2016223" cy="126013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project management softwar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7" y="2479953"/>
            <a:ext cx="2016223" cy="122093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project management softwar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4247" y="3841301"/>
            <a:ext cx="2016223" cy="102176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microsoft project management softwar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04246" y="5085184"/>
            <a:ext cx="2016225" cy="1512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583155"/>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a:t>
            </a:r>
            <a:r>
              <a:rPr lang="en-US" sz="2400" dirty="0" smtClean="0">
                <a:solidFill>
                  <a:srgbClr val="000000"/>
                </a:solidFill>
                <a:latin typeface="Arial" panose="020B0604020202020204" pitchFamily="34" charset="0"/>
              </a:rPr>
              <a:t>22 in </a:t>
            </a:r>
            <a:r>
              <a:rPr lang="en-US" sz="2400" dirty="0">
                <a:solidFill>
                  <a:srgbClr val="000000"/>
                </a:solidFill>
                <a:latin typeface="Arial" panose="020B0604020202020204" pitchFamily="34" charset="0"/>
              </a:rPr>
              <a:t>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a:t>
            </a:r>
            <a:r>
              <a:rPr lang="en-US" sz="2400" dirty="0" smtClean="0">
                <a:solidFill>
                  <a:srgbClr val="000000"/>
                </a:solidFill>
                <a:latin typeface="Arial" panose="020B0604020202020204" pitchFamily="34" charset="0"/>
              </a:rPr>
              <a:t>Business </a:t>
            </a:r>
            <a:r>
              <a:rPr lang="en-US" sz="2400" dirty="0">
                <a:solidFill>
                  <a:srgbClr val="000000"/>
                </a:solidFill>
                <a:latin typeface="Arial" panose="020B0604020202020204" pitchFamily="34" charset="0"/>
              </a:rPr>
              <a:t>are </a:t>
            </a:r>
            <a:r>
              <a:rPr lang="en-US" sz="2400" b="1" dirty="0" smtClean="0">
                <a:solidFill>
                  <a:srgbClr val="000000"/>
                </a:solidFill>
                <a:latin typeface="Arial" panose="020B0604020202020204" pitchFamily="34" charset="0"/>
              </a:rPr>
              <a:t>120 </a:t>
            </a:r>
            <a:r>
              <a:rPr lang="en-US" sz="2400" b="1" dirty="0">
                <a:solidFill>
                  <a:srgbClr val="000000"/>
                </a:solidFill>
                <a:latin typeface="Arial" panose="020B0604020202020204" pitchFamily="34" charset="0"/>
              </a:rPr>
              <a:t>GLH</a:t>
            </a:r>
            <a:r>
              <a:rPr lang="en-US" sz="2400" dirty="0">
                <a:solidFill>
                  <a:srgbClr val="000000"/>
                </a:solidFill>
                <a:latin typeface="Arial" panose="020B0604020202020204" pitchFamily="34" charset="0"/>
              </a:rPr>
              <a:t>;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365125" indent="-365125">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05610440"/>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120</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7" y="1079401"/>
            <a:ext cx="6540822" cy="5909310"/>
          </a:xfrm>
          <a:prstGeom prst="rect">
            <a:avLst/>
          </a:prstGeom>
        </p:spPr>
        <p:txBody>
          <a:bodyPr wrap="square">
            <a:spAutoFit/>
          </a:bodyPr>
          <a:lstStyle/>
          <a:p>
            <a:pPr marL="285750" lvl="1" indent="-285750">
              <a:buClr>
                <a:srgbClr val="C00000"/>
              </a:buClr>
              <a:buFont typeface="Wingdings 3" panose="05040102010807070707" pitchFamily="18" charset="2"/>
              <a:buChar char=""/>
            </a:pPr>
            <a:r>
              <a:rPr lang="en-US" sz="1300" b="1" dirty="0" smtClean="0"/>
              <a:t>Flow </a:t>
            </a:r>
            <a:r>
              <a:rPr lang="en-US" sz="1300" b="1" dirty="0"/>
              <a:t>diagrams to </a:t>
            </a:r>
            <a:r>
              <a:rPr lang="en-US" sz="1300" b="1" dirty="0" smtClean="0"/>
              <a:t>plan</a:t>
            </a:r>
            <a:r>
              <a:rPr lang="en-GB" sz="1300" b="1" dirty="0"/>
              <a:t> </a:t>
            </a:r>
            <a:r>
              <a:rPr lang="en-GB" sz="1300" dirty="0" smtClean="0"/>
              <a:t>- </a:t>
            </a:r>
            <a:r>
              <a:rPr lang="en-US" sz="1300" dirty="0" smtClean="0"/>
              <a:t>Flow Diagrams act </a:t>
            </a:r>
            <a:r>
              <a:rPr lang="en-US" sz="1300" dirty="0"/>
              <a:t>as a </a:t>
            </a:r>
            <a:r>
              <a:rPr lang="en-US" sz="1300" dirty="0" smtClean="0"/>
              <a:t>blueprint -- providing </a:t>
            </a:r>
            <a:r>
              <a:rPr lang="en-US" sz="1300" dirty="0"/>
              <a:t>a broad scope of the project. </a:t>
            </a:r>
            <a:r>
              <a:rPr lang="en-US" sz="1300" smtClean="0"/>
              <a:t>they </a:t>
            </a:r>
            <a:r>
              <a:rPr lang="en-US" sz="1300" dirty="0"/>
              <a:t>helps to translate written strategies and mathematical equations into a format that any employee can understand.</a:t>
            </a:r>
          </a:p>
          <a:p>
            <a:pPr marL="285750" lvl="1" indent="-285750">
              <a:buClr>
                <a:srgbClr val="C00000"/>
              </a:buClr>
              <a:buFont typeface="Wingdings 3" panose="05040102010807070707" pitchFamily="18" charset="2"/>
              <a:buChar char=""/>
            </a:pPr>
            <a:r>
              <a:rPr lang="en-US" sz="1300" b="1" smtClean="0"/>
              <a:t>Flow Diagrams Illustrates </a:t>
            </a:r>
            <a:r>
              <a:rPr lang="en-US" sz="1300" b="1" dirty="0"/>
              <a:t>Project's Overview</a:t>
            </a:r>
          </a:p>
          <a:p>
            <a:pPr marL="285750" lvl="1" indent="-285750">
              <a:buClr>
                <a:srgbClr val="C00000"/>
              </a:buClr>
              <a:buFont typeface="Wingdings 3" panose="05040102010807070707" pitchFamily="18" charset="2"/>
              <a:buChar char=""/>
            </a:pPr>
            <a:r>
              <a:rPr lang="en-US" sz="1300" dirty="0"/>
              <a:t>A workflow diagram can act as a project's overview, illustrating the project in a format easily readable to every team member. It helps ensure that all involved parties are on the same page, illustrating the project's timeline, budget and workforce delegation. A department head can use this document to see the impact the project will have on his division and subordinates</a:t>
            </a:r>
            <a:r>
              <a:rPr lang="en-US" sz="1300"/>
              <a:t>. </a:t>
            </a:r>
            <a:r>
              <a:rPr lang="en-US" sz="1300" smtClean="0"/>
              <a:t>Thus</a:t>
            </a:r>
            <a:r>
              <a:rPr lang="en-US" sz="1300" dirty="0"/>
              <a:t>, this bird's eye view of the project could help managers to assess its feasibility quicker and provide crucial feedback before the project's initiation</a:t>
            </a:r>
          </a:p>
          <a:p>
            <a:pPr marL="285750" lvl="1" indent="-285750">
              <a:buClr>
                <a:srgbClr val="C00000"/>
              </a:buClr>
              <a:buFont typeface="Wingdings 3" panose="05040102010807070707" pitchFamily="18" charset="2"/>
              <a:buChar char=""/>
            </a:pPr>
            <a:r>
              <a:rPr lang="en-US" sz="1300" b="1" smtClean="0"/>
              <a:t>Flow Diagrams Help </a:t>
            </a:r>
            <a:r>
              <a:rPr lang="en-US" sz="1300" b="1" dirty="0"/>
              <a:t>Manage Workforce</a:t>
            </a:r>
          </a:p>
          <a:p>
            <a:pPr marL="285750" lvl="1" indent="-285750">
              <a:buClr>
                <a:srgbClr val="C00000"/>
              </a:buClr>
              <a:buFont typeface="Wingdings 3" panose="05040102010807070707" pitchFamily="18" charset="2"/>
              <a:buChar char=""/>
            </a:pPr>
            <a:r>
              <a:rPr lang="en-US" sz="1300" dirty="0"/>
              <a:t>A workflow diagram breaks down the team member's functions during each stage of the project, allowing managers to see who is working on what aspect of the project at any given time. The benefit of having this diagram drafted ahead of time is that managers can assess which departments might need to be allocated more human resources to produce the project on </a:t>
            </a:r>
            <a:r>
              <a:rPr lang="en-US" sz="1300"/>
              <a:t>time</a:t>
            </a:r>
            <a:r>
              <a:rPr lang="en-US" sz="1300" smtClean="0"/>
              <a:t>.</a:t>
            </a:r>
            <a:endParaRPr lang="en-US" sz="1300" dirty="0"/>
          </a:p>
          <a:p>
            <a:pPr marL="285750" lvl="1" indent="-285750">
              <a:buClr>
                <a:srgbClr val="C00000"/>
              </a:buClr>
              <a:buFont typeface="Wingdings 3" panose="05040102010807070707" pitchFamily="18" charset="2"/>
              <a:buChar char=""/>
            </a:pPr>
            <a:r>
              <a:rPr lang="en-US" sz="1300" b="1" smtClean="0"/>
              <a:t>Flow Diagrams Help </a:t>
            </a:r>
            <a:r>
              <a:rPr lang="en-US" sz="1300" b="1" dirty="0"/>
              <a:t>Avoid Possible Risks</a:t>
            </a:r>
          </a:p>
          <a:p>
            <a:pPr marL="285750" lvl="1" indent="-285750">
              <a:buClr>
                <a:srgbClr val="C00000"/>
              </a:buClr>
              <a:buFont typeface="Wingdings 3" panose="05040102010807070707" pitchFamily="18" charset="2"/>
              <a:buChar char=""/>
            </a:pPr>
            <a:r>
              <a:rPr lang="en-US" sz="1300" dirty="0"/>
              <a:t>Planning for errors should happen at every stage of the project, and </a:t>
            </a:r>
            <a:r>
              <a:rPr lang="en-US" sz="1300"/>
              <a:t>a </a:t>
            </a:r>
            <a:r>
              <a:rPr lang="en-US" sz="1300" smtClean="0"/>
              <a:t>flow </a:t>
            </a:r>
            <a:r>
              <a:rPr lang="en-US" sz="1300" dirty="0"/>
              <a:t>diagram can help illustrate any contingency plans. At crucial, high-risk stages in the workflow, possible problems are flagged and various backup plans are outlined along with possible outcomes. This workflow diagram allows a manager to see possible errors that will change the flow of </a:t>
            </a:r>
            <a:r>
              <a:rPr lang="en-US" sz="1300"/>
              <a:t>work</a:t>
            </a:r>
            <a:r>
              <a:rPr lang="en-US" sz="1300" smtClean="0"/>
              <a:t>.</a:t>
            </a:r>
          </a:p>
          <a:p>
            <a:pPr marL="0" lvl="1">
              <a:buClr>
                <a:srgbClr val="C00000"/>
              </a:buClr>
            </a:pPr>
            <a:r>
              <a:rPr lang="en-IE" sz="1300" b="1" smtClean="0">
                <a:solidFill>
                  <a:srgbClr val="FF0000"/>
                </a:solidFill>
              </a:rPr>
              <a:t>P5.2 </a:t>
            </a:r>
            <a:r>
              <a:rPr lang="en-IE" sz="1300" b="1">
                <a:solidFill>
                  <a:srgbClr val="FF0000"/>
                </a:solidFill>
              </a:rPr>
              <a:t>– Task </a:t>
            </a:r>
            <a:r>
              <a:rPr lang="en-IE" sz="1300" b="1" smtClean="0">
                <a:solidFill>
                  <a:srgbClr val="FF0000"/>
                </a:solidFill>
              </a:rPr>
              <a:t>10 </a:t>
            </a:r>
            <a:r>
              <a:rPr lang="en-IE" sz="1300">
                <a:solidFill>
                  <a:srgbClr val="FF0000"/>
                </a:solidFill>
              </a:rPr>
              <a:t>– </a:t>
            </a:r>
            <a:r>
              <a:rPr lang="en-IE" sz="1300" smtClean="0">
                <a:solidFill>
                  <a:srgbClr val="FF0000"/>
                </a:solidFill>
              </a:rPr>
              <a:t>Explain with examples how software packages and Flow Diagrams can be useful tools </a:t>
            </a:r>
            <a:r>
              <a:rPr lang="en-IE" sz="1300">
                <a:solidFill>
                  <a:srgbClr val="FF0000"/>
                </a:solidFill>
              </a:rPr>
              <a:t>within a project management scenario and justify the use of </a:t>
            </a:r>
            <a:r>
              <a:rPr lang="en-IE" sz="1300" smtClean="0">
                <a:solidFill>
                  <a:srgbClr val="FF0000"/>
                </a:solidFill>
              </a:rPr>
              <a:t>these tools </a:t>
            </a:r>
            <a:r>
              <a:rPr lang="en-IE" sz="1300">
                <a:solidFill>
                  <a:srgbClr val="FF0000"/>
                </a:solidFill>
              </a:rPr>
              <a:t>within your project plan</a:t>
            </a:r>
            <a:r>
              <a:rPr lang="en-IE" sz="1300" smtClean="0">
                <a:solidFill>
                  <a:srgbClr val="FF0000"/>
                </a:solidFill>
              </a:rPr>
              <a:t>.</a:t>
            </a:r>
          </a:p>
          <a:p>
            <a:pPr marL="0" lvl="1">
              <a:buClr>
                <a:srgbClr val="C00000"/>
              </a:buClr>
            </a:pPr>
            <a:r>
              <a:rPr lang="en-US" sz="1300" b="1" smtClean="0">
                <a:solidFill>
                  <a:srgbClr val="FF0000"/>
                </a:solidFill>
                <a:latin typeface="Arial" panose="020B0604020202020204" pitchFamily="34" charset="0"/>
                <a:cs typeface="Arial" panose="020B0604020202020204" pitchFamily="34" charset="0"/>
              </a:rPr>
              <a:t>M2.4 </a:t>
            </a:r>
            <a:r>
              <a:rPr lang="en-US" sz="1300" b="1">
                <a:solidFill>
                  <a:srgbClr val="FF0000"/>
                </a:solidFill>
                <a:latin typeface="Arial" panose="020B0604020202020204" pitchFamily="34" charset="0"/>
                <a:cs typeface="Arial" panose="020B0604020202020204" pitchFamily="34" charset="0"/>
              </a:rPr>
              <a:t>– Task </a:t>
            </a:r>
            <a:r>
              <a:rPr lang="en-US" sz="1300" b="1" smtClean="0">
                <a:solidFill>
                  <a:srgbClr val="FF0000"/>
                </a:solidFill>
                <a:latin typeface="Arial" panose="020B0604020202020204" pitchFamily="34" charset="0"/>
                <a:cs typeface="Arial" panose="020B0604020202020204" pitchFamily="34" charset="0"/>
              </a:rPr>
              <a:t>11 </a:t>
            </a:r>
            <a:r>
              <a:rPr lang="en-US" sz="1300">
                <a:solidFill>
                  <a:srgbClr val="FF0000"/>
                </a:solidFill>
                <a:latin typeface="Arial" panose="020B0604020202020204" pitchFamily="34" charset="0"/>
                <a:cs typeface="Arial" panose="020B0604020202020204" pitchFamily="34" charset="0"/>
              </a:rPr>
              <a:t>- Explain how the risks to a specific project could be mitigated with the use of a </a:t>
            </a:r>
            <a:r>
              <a:rPr lang="en-US" sz="1300" smtClean="0">
                <a:solidFill>
                  <a:srgbClr val="FF0000"/>
                </a:solidFill>
                <a:latin typeface="Arial" panose="020B0604020202020204" pitchFamily="34" charset="0"/>
                <a:cs typeface="Arial" panose="020B0604020202020204" pitchFamily="34" charset="0"/>
              </a:rPr>
              <a:t>software packages and Flow Diagrams.</a:t>
            </a:r>
            <a:endParaRPr lang="en-US" sz="1300">
              <a:solidFill>
                <a:srgbClr val="FF0000"/>
              </a:solidFill>
              <a:latin typeface="Arial" panose="020B0604020202020204" pitchFamily="34" charset="0"/>
              <a:cs typeface="Arial" panose="020B0604020202020204" pitchFamily="34" charset="0"/>
            </a:endParaRPr>
          </a:p>
        </p:txBody>
      </p:sp>
      <p:sp>
        <p:nvSpPr>
          <p:cNvPr id="14" name="Title 2"/>
          <p:cNvSpPr>
            <a:spLocks noGrp="1"/>
          </p:cNvSpPr>
          <p:nvPr>
            <p:ph type="title"/>
          </p:nvPr>
        </p:nvSpPr>
        <p:spPr>
          <a:xfrm>
            <a:off x="70266" y="72008"/>
            <a:ext cx="8859452" cy="548680"/>
          </a:xfrm>
        </p:spPr>
        <p:txBody>
          <a:bodyPr>
            <a:noAutofit/>
          </a:bodyPr>
          <a:lstStyle/>
          <a:p>
            <a:r>
              <a:rPr lang="en-US" sz="3200" smtClean="0"/>
              <a:t>P5.2 </a:t>
            </a:r>
            <a:r>
              <a:rPr lang="en-US" sz="3200" dirty="0" smtClean="0"/>
              <a:t>- </a:t>
            </a:r>
            <a:r>
              <a:rPr lang="en-US" sz="3200" dirty="0"/>
              <a:t>Project </a:t>
            </a:r>
            <a:r>
              <a:rPr lang="en-US" sz="3200" smtClean="0"/>
              <a:t>Management Tools – Flow Diagrams</a:t>
            </a:r>
            <a:endParaRPr lang="en-US" sz="3200" dirty="0"/>
          </a:p>
        </p:txBody>
      </p:sp>
      <p:pic>
        <p:nvPicPr>
          <p:cNvPr id="5122" name="Picture 2" descr="Image result for Flow diagrams to plan"/>
          <p:cNvPicPr>
            <a:picLocks noChangeAspect="1" noChangeArrowheads="1"/>
          </p:cNvPicPr>
          <p:nvPr/>
        </p:nvPicPr>
        <p:blipFill rotWithShape="1">
          <a:blip r:embed="rId3">
            <a:extLst>
              <a:ext uri="{28A0092B-C50C-407E-A947-70E740481C1C}">
                <a14:useLocalDpi xmlns:a14="http://schemas.microsoft.com/office/drawing/2010/main" val="0"/>
              </a:ext>
            </a:extLst>
          </a:blip>
          <a:srcRect r="2508" b="4560"/>
          <a:stretch/>
        </p:blipFill>
        <p:spPr bwMode="auto">
          <a:xfrm>
            <a:off x="6804248" y="1052736"/>
            <a:ext cx="2016224" cy="223224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Flow diagrams to pla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8" y="3356992"/>
            <a:ext cx="2016224" cy="182624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Flow diagrams to pla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4248" y="5252615"/>
            <a:ext cx="2016224" cy="1346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1291259"/>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980728"/>
            <a:ext cx="8557046" cy="5816977"/>
          </a:xfrm>
          <a:prstGeom prst="rect">
            <a:avLst/>
          </a:prstGeom>
        </p:spPr>
        <p:txBody>
          <a:bodyPr wrap="square">
            <a:spAutoFit/>
          </a:bodyPr>
          <a:lstStyle/>
          <a:p>
            <a:pPr marL="0" lvl="1">
              <a:buClr>
                <a:srgbClr val="C00000"/>
              </a:buClr>
            </a:pPr>
            <a:r>
              <a:rPr lang="en-IE" sz="1550" b="1">
                <a:solidFill>
                  <a:srgbClr val="FF0000"/>
                </a:solidFill>
              </a:rPr>
              <a:t>P4.1 – Task 01 – </a:t>
            </a:r>
            <a:r>
              <a:rPr lang="en-IE" sz="1550">
                <a:solidFill>
                  <a:srgbClr val="FF0000"/>
                </a:solidFill>
              </a:rPr>
              <a:t>Using the </a:t>
            </a:r>
            <a:r>
              <a:rPr lang="en-IE" sz="1550">
                <a:solidFill>
                  <a:srgbClr val="FF0000"/>
                </a:solidFill>
                <a:hlinkClick r:id="rId3" action="ppaction://hlinkfile"/>
              </a:rPr>
              <a:t>template</a:t>
            </a:r>
            <a:r>
              <a:rPr lang="en-IE" sz="1550">
                <a:solidFill>
                  <a:srgbClr val="FF0000"/>
                </a:solidFill>
              </a:rPr>
              <a:t>, prepare</a:t>
            </a:r>
            <a:r>
              <a:rPr lang="en-US" sz="1550">
                <a:solidFill>
                  <a:srgbClr val="FF0000"/>
                </a:solidFill>
                <a:latin typeface="Arial" panose="020B0604020202020204" pitchFamily="34" charset="0"/>
                <a:cs typeface="Arial" panose="020B0604020202020204" pitchFamily="34" charset="0"/>
              </a:rPr>
              <a:t> a project plan for a specific project.</a:t>
            </a:r>
          </a:p>
          <a:p>
            <a:pPr marL="0" lvl="1">
              <a:buClr>
                <a:srgbClr val="C00000"/>
              </a:buClr>
            </a:pPr>
            <a:r>
              <a:rPr lang="en-US" sz="1550" b="1" smtClean="0">
                <a:solidFill>
                  <a:srgbClr val="FF0000"/>
                </a:solidFill>
                <a:latin typeface="Arial" panose="020B0604020202020204" pitchFamily="34" charset="0"/>
                <a:cs typeface="Arial" panose="020B0604020202020204" pitchFamily="34" charset="0"/>
              </a:rPr>
              <a:t>M2.1 </a:t>
            </a:r>
            <a:r>
              <a:rPr lang="en-US" sz="1550" b="1">
                <a:solidFill>
                  <a:srgbClr val="FF0000"/>
                </a:solidFill>
                <a:latin typeface="Arial" panose="020B0604020202020204" pitchFamily="34" charset="0"/>
                <a:cs typeface="Arial" panose="020B0604020202020204" pitchFamily="34" charset="0"/>
              </a:rPr>
              <a:t>– Task 02 </a:t>
            </a:r>
            <a:r>
              <a:rPr lang="en-US" sz="1550">
                <a:solidFill>
                  <a:srgbClr val="FF0000"/>
                </a:solidFill>
                <a:latin typeface="Arial" panose="020B0604020202020204" pitchFamily="34" charset="0"/>
                <a:cs typeface="Arial" panose="020B0604020202020204" pitchFamily="34" charset="0"/>
              </a:rPr>
              <a:t>- Explain how the risks to a specific project could be mitigated.</a:t>
            </a:r>
          </a:p>
          <a:p>
            <a:pPr marL="0" lvl="1">
              <a:buClr>
                <a:srgbClr val="C00000"/>
              </a:buClr>
            </a:pPr>
            <a:r>
              <a:rPr lang="en-US" sz="1550" b="1">
                <a:solidFill>
                  <a:srgbClr val="FF0000"/>
                </a:solidFill>
                <a:latin typeface="Arial" panose="020B0604020202020204" pitchFamily="34" charset="0"/>
                <a:cs typeface="Arial" panose="020B0604020202020204" pitchFamily="34" charset="0"/>
              </a:rPr>
              <a:t>D2.1 – Task 03 </a:t>
            </a:r>
            <a:r>
              <a:rPr lang="en-US" sz="1550">
                <a:solidFill>
                  <a:srgbClr val="FF0000"/>
                </a:solidFill>
                <a:latin typeface="Arial" panose="020B0604020202020204" pitchFamily="34" charset="0"/>
                <a:cs typeface="Arial" panose="020B0604020202020204" pitchFamily="34" charset="0"/>
              </a:rPr>
              <a:t>- Evaluate the impact on a specific project if contingencies have to be implemented. </a:t>
            </a:r>
          </a:p>
          <a:p>
            <a:pPr marL="0" lvl="1">
              <a:buClr>
                <a:srgbClr val="C00000"/>
              </a:buClr>
            </a:pPr>
            <a:r>
              <a:rPr lang="en-IE" sz="1550" b="1" smtClean="0">
                <a:solidFill>
                  <a:srgbClr val="FF0000"/>
                </a:solidFill>
              </a:rPr>
              <a:t>P5.1 </a:t>
            </a:r>
            <a:r>
              <a:rPr lang="en-IE" sz="1550" b="1">
                <a:solidFill>
                  <a:srgbClr val="FF0000"/>
                </a:solidFill>
              </a:rPr>
              <a:t>– Task </a:t>
            </a:r>
            <a:r>
              <a:rPr lang="en-IE" sz="1550" b="1" smtClean="0">
                <a:solidFill>
                  <a:srgbClr val="FF0000"/>
                </a:solidFill>
              </a:rPr>
              <a:t>04 </a:t>
            </a:r>
            <a:r>
              <a:rPr lang="en-IE" sz="1550">
                <a:solidFill>
                  <a:srgbClr val="FF0000"/>
                </a:solidFill>
              </a:rPr>
              <a:t>– Create a CPA diagram of one of your business project activities, explain this tool within a project management scenario and justify the use of this tool within your project plan.</a:t>
            </a:r>
            <a:endParaRPr lang="en-GB" sz="1550">
              <a:solidFill>
                <a:srgbClr val="FF0000"/>
              </a:solidFill>
            </a:endParaRPr>
          </a:p>
          <a:p>
            <a:pPr marL="0" lvl="1">
              <a:buClr>
                <a:srgbClr val="C00000"/>
              </a:buClr>
            </a:pPr>
            <a:r>
              <a:rPr lang="en-US" sz="1550" b="1">
                <a:solidFill>
                  <a:srgbClr val="FF0000"/>
                </a:solidFill>
                <a:latin typeface="Arial" panose="020B0604020202020204" pitchFamily="34" charset="0"/>
                <a:cs typeface="Arial" panose="020B0604020202020204" pitchFamily="34" charset="0"/>
              </a:rPr>
              <a:t>M2.2 – Task 05 </a:t>
            </a:r>
            <a:r>
              <a:rPr lang="en-US" sz="1550">
                <a:solidFill>
                  <a:srgbClr val="FF0000"/>
                </a:solidFill>
                <a:latin typeface="Arial" panose="020B0604020202020204" pitchFamily="34" charset="0"/>
                <a:cs typeface="Arial" panose="020B0604020202020204" pitchFamily="34" charset="0"/>
              </a:rPr>
              <a:t>- Explain how the risks to a specific project could be mitigated with the use of a CPA diagram.</a:t>
            </a:r>
          </a:p>
          <a:p>
            <a:pPr marL="0" lvl="1">
              <a:buClr>
                <a:srgbClr val="C00000"/>
              </a:buClr>
            </a:pPr>
            <a:r>
              <a:rPr lang="en-IE" sz="1550" b="1" smtClean="0">
                <a:solidFill>
                  <a:srgbClr val="FF0000"/>
                </a:solidFill>
              </a:rPr>
              <a:t>P5.1 </a:t>
            </a:r>
            <a:r>
              <a:rPr lang="en-IE" sz="1550" b="1">
                <a:solidFill>
                  <a:srgbClr val="FF0000"/>
                </a:solidFill>
              </a:rPr>
              <a:t>– Task </a:t>
            </a:r>
            <a:r>
              <a:rPr lang="en-IE" sz="1550" b="1" smtClean="0">
                <a:solidFill>
                  <a:srgbClr val="FF0000"/>
                </a:solidFill>
              </a:rPr>
              <a:t>06 </a:t>
            </a:r>
            <a:r>
              <a:rPr lang="en-IE" sz="1550">
                <a:solidFill>
                  <a:srgbClr val="FF0000"/>
                </a:solidFill>
              </a:rPr>
              <a:t>– Create a Gantt Chart of one of your business project activities, explain this tool within a project management scenario and justify the use of this tool within your project plan.</a:t>
            </a:r>
            <a:endParaRPr lang="en-GB" sz="1550">
              <a:solidFill>
                <a:srgbClr val="FF0000"/>
              </a:solidFill>
            </a:endParaRPr>
          </a:p>
          <a:p>
            <a:pPr marL="0" lvl="1">
              <a:buClr>
                <a:srgbClr val="C00000"/>
              </a:buClr>
            </a:pPr>
            <a:r>
              <a:rPr lang="en-US" sz="1550" b="1">
                <a:solidFill>
                  <a:srgbClr val="FF0000"/>
                </a:solidFill>
                <a:latin typeface="Arial" panose="020B0604020202020204" pitchFamily="34" charset="0"/>
                <a:cs typeface="Arial" panose="020B0604020202020204" pitchFamily="34" charset="0"/>
              </a:rPr>
              <a:t>M2.2 – Task 07 </a:t>
            </a:r>
            <a:r>
              <a:rPr lang="en-US" sz="1550">
                <a:solidFill>
                  <a:srgbClr val="FF0000"/>
                </a:solidFill>
                <a:latin typeface="Arial" panose="020B0604020202020204" pitchFamily="34" charset="0"/>
                <a:cs typeface="Arial" panose="020B0604020202020204" pitchFamily="34" charset="0"/>
              </a:rPr>
              <a:t>- Explain how the risks to a specific project could be mitigated with the use of a Gantt charts.</a:t>
            </a:r>
          </a:p>
          <a:p>
            <a:pPr marL="0" lvl="1">
              <a:buClr>
                <a:srgbClr val="C00000"/>
              </a:buClr>
            </a:pPr>
            <a:r>
              <a:rPr lang="en-IE" sz="1550" b="1" smtClean="0">
                <a:solidFill>
                  <a:srgbClr val="FF0000"/>
                </a:solidFill>
              </a:rPr>
              <a:t>P5.1 </a:t>
            </a:r>
            <a:r>
              <a:rPr lang="en-IE" sz="1550" b="1">
                <a:solidFill>
                  <a:srgbClr val="FF0000"/>
                </a:solidFill>
              </a:rPr>
              <a:t>– Task </a:t>
            </a:r>
            <a:r>
              <a:rPr lang="en-IE" sz="1550" b="1" smtClean="0">
                <a:solidFill>
                  <a:srgbClr val="FF0000"/>
                </a:solidFill>
              </a:rPr>
              <a:t>08 </a:t>
            </a:r>
            <a:r>
              <a:rPr lang="en-IE" sz="1550">
                <a:solidFill>
                  <a:srgbClr val="FF0000"/>
                </a:solidFill>
              </a:rPr>
              <a:t>– Create a PERT diagram of one of your business project activities, explain this tool within a project management scenario and justify the use of this tool within your project plan</a:t>
            </a:r>
            <a:r>
              <a:rPr lang="en-IE" sz="1550" smtClean="0">
                <a:solidFill>
                  <a:srgbClr val="FF0000"/>
                </a:solidFill>
              </a:rPr>
              <a:t>.</a:t>
            </a:r>
          </a:p>
          <a:p>
            <a:pPr marL="0" lvl="1">
              <a:buClr>
                <a:srgbClr val="C00000"/>
              </a:buClr>
            </a:pPr>
            <a:r>
              <a:rPr lang="en-US" sz="1550" b="1" smtClean="0">
                <a:solidFill>
                  <a:srgbClr val="FF0000"/>
                </a:solidFill>
                <a:latin typeface="Arial" panose="020B0604020202020204" pitchFamily="34" charset="0"/>
                <a:cs typeface="Arial" panose="020B0604020202020204" pitchFamily="34" charset="0"/>
              </a:rPr>
              <a:t>M2.3 </a:t>
            </a:r>
            <a:r>
              <a:rPr lang="en-US" sz="1550" b="1">
                <a:solidFill>
                  <a:srgbClr val="FF0000"/>
                </a:solidFill>
                <a:latin typeface="Arial" panose="020B0604020202020204" pitchFamily="34" charset="0"/>
                <a:cs typeface="Arial" panose="020B0604020202020204" pitchFamily="34" charset="0"/>
              </a:rPr>
              <a:t>– Task 09 </a:t>
            </a:r>
            <a:r>
              <a:rPr lang="en-US" sz="1550">
                <a:solidFill>
                  <a:srgbClr val="FF0000"/>
                </a:solidFill>
                <a:latin typeface="Arial" panose="020B0604020202020204" pitchFamily="34" charset="0"/>
                <a:cs typeface="Arial" panose="020B0604020202020204" pitchFamily="34" charset="0"/>
              </a:rPr>
              <a:t>- Explain how the risks to a specific project could be mitigated with the use of a PERT diagrams.</a:t>
            </a:r>
          </a:p>
          <a:p>
            <a:pPr marL="0" lvl="1">
              <a:buClr>
                <a:srgbClr val="C00000"/>
              </a:buClr>
            </a:pPr>
            <a:r>
              <a:rPr lang="en-IE" sz="1550" b="1" smtClean="0">
                <a:solidFill>
                  <a:srgbClr val="FF0000"/>
                </a:solidFill>
              </a:rPr>
              <a:t>P5.2 </a:t>
            </a:r>
            <a:r>
              <a:rPr lang="en-IE" sz="1550" b="1">
                <a:solidFill>
                  <a:srgbClr val="FF0000"/>
                </a:solidFill>
              </a:rPr>
              <a:t>– Task </a:t>
            </a:r>
            <a:r>
              <a:rPr lang="en-IE" sz="1550" b="1" smtClean="0">
                <a:solidFill>
                  <a:srgbClr val="FF0000"/>
                </a:solidFill>
              </a:rPr>
              <a:t>10 </a:t>
            </a:r>
            <a:r>
              <a:rPr lang="en-IE" sz="1550">
                <a:solidFill>
                  <a:srgbClr val="FF0000"/>
                </a:solidFill>
              </a:rPr>
              <a:t>– </a:t>
            </a:r>
            <a:r>
              <a:rPr lang="en-IE" sz="1550" smtClean="0">
                <a:solidFill>
                  <a:srgbClr val="FF0000"/>
                </a:solidFill>
              </a:rPr>
              <a:t>Explain with examples how software packages and Flow Diagrams can be useful tools </a:t>
            </a:r>
            <a:r>
              <a:rPr lang="en-IE" sz="1550">
                <a:solidFill>
                  <a:srgbClr val="FF0000"/>
                </a:solidFill>
              </a:rPr>
              <a:t>within a project management scenario and justify the use of </a:t>
            </a:r>
            <a:r>
              <a:rPr lang="en-IE" sz="1550" smtClean="0">
                <a:solidFill>
                  <a:srgbClr val="FF0000"/>
                </a:solidFill>
              </a:rPr>
              <a:t>these tools </a:t>
            </a:r>
            <a:r>
              <a:rPr lang="en-IE" sz="1550">
                <a:solidFill>
                  <a:srgbClr val="FF0000"/>
                </a:solidFill>
              </a:rPr>
              <a:t>within your project plan</a:t>
            </a:r>
            <a:r>
              <a:rPr lang="en-IE" sz="1550" smtClean="0">
                <a:solidFill>
                  <a:srgbClr val="FF0000"/>
                </a:solidFill>
              </a:rPr>
              <a:t>.</a:t>
            </a:r>
          </a:p>
          <a:p>
            <a:pPr marL="0" lvl="1">
              <a:buClr>
                <a:srgbClr val="C00000"/>
              </a:buClr>
            </a:pPr>
            <a:r>
              <a:rPr lang="en-US" sz="1550" b="1" smtClean="0">
                <a:solidFill>
                  <a:srgbClr val="FF0000"/>
                </a:solidFill>
                <a:latin typeface="Arial" panose="020B0604020202020204" pitchFamily="34" charset="0"/>
                <a:cs typeface="Arial" panose="020B0604020202020204" pitchFamily="34" charset="0"/>
              </a:rPr>
              <a:t>M2.4 </a:t>
            </a:r>
            <a:r>
              <a:rPr lang="en-US" sz="1550" b="1">
                <a:solidFill>
                  <a:srgbClr val="FF0000"/>
                </a:solidFill>
                <a:latin typeface="Arial" panose="020B0604020202020204" pitchFamily="34" charset="0"/>
                <a:cs typeface="Arial" panose="020B0604020202020204" pitchFamily="34" charset="0"/>
              </a:rPr>
              <a:t>– Task 11 </a:t>
            </a:r>
            <a:r>
              <a:rPr lang="en-US" sz="1550">
                <a:solidFill>
                  <a:srgbClr val="FF0000"/>
                </a:solidFill>
                <a:latin typeface="Arial" panose="020B0604020202020204" pitchFamily="34" charset="0"/>
                <a:cs typeface="Arial" panose="020B0604020202020204" pitchFamily="34" charset="0"/>
              </a:rPr>
              <a:t>- Explain how the risks to a specific project could be mitigated with the use of a software packages and Flow Diagrams</a:t>
            </a:r>
            <a:r>
              <a:rPr lang="en-US" sz="1550" smtClean="0">
                <a:solidFill>
                  <a:srgbClr val="FF0000"/>
                </a:solidFill>
                <a:latin typeface="Arial" panose="020B0604020202020204" pitchFamily="34" charset="0"/>
                <a:cs typeface="Arial" panose="020B0604020202020204" pitchFamily="34" charset="0"/>
              </a:rPr>
              <a:t>.</a:t>
            </a:r>
            <a:endParaRPr lang="en-US" sz="1550">
              <a:solidFill>
                <a:srgbClr val="FF0000"/>
              </a:solidFill>
              <a:latin typeface="Arial" panose="020B0604020202020204" pitchFamily="34" charset="0"/>
              <a:cs typeface="Arial" panose="020B0604020202020204" pitchFamily="34" charset="0"/>
            </a:endParaRPr>
          </a:p>
        </p:txBody>
      </p:sp>
      <p:sp>
        <p:nvSpPr>
          <p:cNvPr id="14" name="Title 2"/>
          <p:cNvSpPr>
            <a:spLocks noGrp="1"/>
          </p:cNvSpPr>
          <p:nvPr>
            <p:ph type="title"/>
          </p:nvPr>
        </p:nvSpPr>
        <p:spPr>
          <a:xfrm>
            <a:off x="70266" y="72008"/>
            <a:ext cx="8859452" cy="548680"/>
          </a:xfrm>
        </p:spPr>
        <p:txBody>
          <a:bodyPr>
            <a:noAutofit/>
          </a:bodyPr>
          <a:lstStyle/>
          <a:p>
            <a:r>
              <a:rPr lang="en-US" sz="4000" smtClean="0"/>
              <a:t>P4, P5, M2 &amp; D2 – Assessment Criteria</a:t>
            </a:r>
            <a:endParaRPr lang="en-US" sz="4000" dirty="0"/>
          </a:p>
        </p:txBody>
      </p:sp>
    </p:spTree>
    <p:extLst>
      <p:ext uri="{BB962C8B-B14F-4D97-AF65-F5344CB8AC3E}">
        <p14:creationId xmlns:p14="http://schemas.microsoft.com/office/powerpoint/2010/main" val="1565209268"/>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Having calculated the total number of points based on the unit grades you would check this figure in the qualification grade table, for the relevant qualification, to identify the overall qualification grade. If a learner doesn’t achieve the lowest points score required for the qualification, we issue an unclassified result.</a:t>
            </a:r>
          </a:p>
          <a:p>
            <a:pPr>
              <a:buClr>
                <a:srgbClr val="00B050"/>
              </a:buClr>
              <a:buSzPct val="80000"/>
            </a:pPr>
            <a:r>
              <a:rPr lang="en-US" b="1" dirty="0">
                <a:solidFill>
                  <a:srgbClr val="000000"/>
                </a:solidFill>
                <a:latin typeface="Arial" panose="020B0604020202020204" pitchFamily="34" charset="0"/>
              </a:rPr>
              <a:t>Example A</a:t>
            </a:r>
          </a:p>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Learner A has taken the units required for the Foundation Diploma</a:t>
            </a:r>
            <a:r>
              <a:rPr lang="en-US"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dirty="0"/>
              <a:t>In this example, Learner A has an overall qualification grade of a Merit </a:t>
            </a:r>
            <a:r>
              <a:rPr lang="en-US" dirty="0" err="1"/>
              <a:t>Merit</a:t>
            </a:r>
            <a:r>
              <a:rPr lang="en-US" dirty="0"/>
              <a:t>. </a:t>
            </a:r>
            <a:endParaRPr lang="en-US" dirty="0" smtClean="0">
              <a:solidFill>
                <a:srgbClr val="000000"/>
              </a:solidFill>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790661191"/>
              </p:ext>
            </p:extLst>
          </p:nvPr>
        </p:nvGraphicFramePr>
        <p:xfrm>
          <a:off x="395536" y="3140968"/>
          <a:ext cx="8424935" cy="3143250"/>
        </p:xfrm>
        <a:graphic>
          <a:graphicData uri="http://schemas.openxmlformats.org/drawingml/2006/table">
            <a:tbl>
              <a:tblPr>
                <a:tableStyleId>{E8B1032C-EA38-4F05-BA0D-38AFFFC7BED3}</a:tableStyleId>
              </a:tblPr>
              <a:tblGrid>
                <a:gridCol w="1728192"/>
                <a:gridCol w="1512168"/>
                <a:gridCol w="2520280"/>
                <a:gridCol w="2664295"/>
              </a:tblGrid>
              <a:tr h="190500">
                <a:tc>
                  <a:txBody>
                    <a:bodyPr/>
                    <a:lstStyle/>
                    <a:p>
                      <a:pPr algn="l" fontAlgn="b"/>
                      <a:r>
                        <a:rPr lang="en-GB" sz="2000" b="1" u="none" strike="noStrike" dirty="0" smtClean="0">
                          <a:effectLst/>
                          <a:latin typeface="Arial" panose="020B0604020202020204" pitchFamily="34" charset="0"/>
                          <a:cs typeface="Arial" panose="020B0604020202020204" pitchFamily="34" charset="0"/>
                        </a:rPr>
                        <a:t>Unit</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u="none" strike="noStrike" dirty="0" smtClean="0">
                          <a:effectLst/>
                          <a:latin typeface="Arial" panose="020B0604020202020204" pitchFamily="34" charset="0"/>
                          <a:cs typeface="Arial" panose="020B0604020202020204" pitchFamily="34" charset="0"/>
                        </a:rPr>
                        <a:t>GLH</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Grade</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Number of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28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2</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42297">
                <a:tc>
                  <a:txBody>
                    <a:bodyPr/>
                    <a:lstStyle/>
                    <a:p>
                      <a:pPr algn="l" fontAlgn="b"/>
                      <a:r>
                        <a:rPr lang="en-GB" sz="2000" u="none" strike="noStrike" dirty="0" smtClean="0">
                          <a:effectLst/>
                          <a:latin typeface="Arial" panose="020B0604020202020204" pitchFamily="34" charset="0"/>
                          <a:cs typeface="Arial" panose="020B0604020202020204" pitchFamily="34" charset="0"/>
                        </a:rPr>
                        <a:t>3</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4</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16</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17</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GLH</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540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no. of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 138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a:t>
            </a:r>
            <a:r>
              <a:rPr lang="en-US" sz="2800" b="1" dirty="0">
                <a:solidFill>
                  <a:srgbClr val="000000"/>
                </a:solidFill>
                <a:latin typeface="Arial" panose="020B0604020202020204" pitchFamily="34" charset="0"/>
              </a:rPr>
              <a:t>(720 GLH)</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600" dirty="0" smtClean="0"/>
              <a:t>Unit 15 – Learning Outcome (LO) Weightings</a:t>
            </a:r>
            <a:endParaRPr lang="en-US" sz="3600" dirty="0"/>
          </a:p>
        </p:txBody>
      </p:sp>
      <p:sp>
        <p:nvSpPr>
          <p:cNvPr id="4" name="Rectangle 3"/>
          <p:cNvSpPr/>
          <p:nvPr/>
        </p:nvSpPr>
        <p:spPr>
          <a:xfrm>
            <a:off x="251520" y="1124744"/>
            <a:ext cx="8568952" cy="5524589"/>
          </a:xfrm>
          <a:prstGeom prst="rect">
            <a:avLst/>
          </a:prstGeom>
        </p:spPr>
        <p:txBody>
          <a:bodyPr wrap="square">
            <a:spAutoFit/>
          </a:bodyPr>
          <a:lstStyle/>
          <a:p>
            <a:pPr>
              <a:spcAft>
                <a:spcPts val="600"/>
              </a:spcAft>
            </a:pPr>
            <a:r>
              <a:rPr lang="en-GB" sz="1900" b="1" dirty="0" smtClean="0">
                <a:solidFill>
                  <a:srgbClr val="FF0000"/>
                </a:solidFill>
                <a:latin typeface="Arial" panose="020B0604020202020204" pitchFamily="34" charset="0"/>
              </a:rPr>
              <a:t>Assessment Guidance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All </a:t>
            </a:r>
            <a:r>
              <a:rPr lang="en-US" sz="1900" dirty="0">
                <a:solidFill>
                  <a:srgbClr val="000000"/>
                </a:solidFill>
                <a:latin typeface="Arial" panose="020B0604020202020204" pitchFamily="34" charset="0"/>
              </a:rPr>
              <a:t>Learning Outcomes are assessed through an externally set written examination paper, worth a maximum of 60 marks and 1 hour 30 minutes in duration.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The assessment comprises short answer questions and questions requiring more extended responses, some will be based on in tray exercises testing skills and underpinning knowledge.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is important for learners to have the opportunity to learn and apply the knowledge and skills in order to successfully achieve the unit. </a:t>
            </a:r>
          </a:p>
          <a:p>
            <a:pPr>
              <a:spcAft>
                <a:spcPts val="600"/>
              </a:spcAft>
            </a:pPr>
            <a:r>
              <a:rPr lang="en-GB" sz="1900" b="1" dirty="0" smtClean="0">
                <a:solidFill>
                  <a:srgbClr val="FF0000"/>
                </a:solidFill>
                <a:latin typeface="Arial" panose="020B0604020202020204" pitchFamily="34" charset="0"/>
              </a:rPr>
              <a:t>Synoptic Learning And Assessment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Ten </a:t>
            </a:r>
            <a:r>
              <a:rPr lang="en-US" sz="1900" dirty="0">
                <a:solidFill>
                  <a:srgbClr val="000000"/>
                </a:solidFill>
                <a:latin typeface="Arial" panose="020B0604020202020204" pitchFamily="34" charset="0"/>
              </a:rPr>
              <a:t>per cent of the marks in the examination for this unit will be allocated to synoptic application of knowledge. There’ll be questions that draw on knowledge and understanding from Unit 1 The business environment that then has to be applied in the context of this unit.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will be possible for learners to make connections between other units over and above the unit containing the key tasks for synoptic assessment, please see section 6 of the centre handbook for more detail. </a:t>
            </a:r>
            <a:endParaRPr lang="en-GB" sz="1900" dirty="0"/>
          </a:p>
        </p:txBody>
      </p:sp>
    </p:spTree>
    <p:extLst>
      <p:ext uri="{BB962C8B-B14F-4D97-AF65-F5344CB8AC3E}">
        <p14:creationId xmlns:p14="http://schemas.microsoft.com/office/powerpoint/2010/main" val="443216553"/>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704856" cy="692696"/>
          </a:xfrm>
        </p:spPr>
        <p:txBody>
          <a:bodyPr>
            <a:noAutofit/>
          </a:bodyPr>
          <a:lstStyle/>
          <a:p>
            <a:r>
              <a:rPr lang="en-GB" sz="4000" dirty="0" smtClean="0"/>
              <a:t>Assessment Criteria</a:t>
            </a:r>
            <a:endParaRPr lang="en-GB" sz="39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3867759343"/>
              </p:ext>
            </p:extLst>
          </p:nvPr>
        </p:nvGraphicFramePr>
        <p:xfrm>
          <a:off x="251520" y="1061824"/>
          <a:ext cx="8580620" cy="5349240"/>
        </p:xfrm>
        <a:graphic>
          <a:graphicData uri="http://schemas.openxmlformats.org/drawingml/2006/table">
            <a:tbl>
              <a:tblPr firstRow="1" bandRow="1">
                <a:tableStyleId>{5C22544A-7EE6-4342-B048-85BDC9FD1C3A}</a:tableStyleId>
              </a:tblPr>
              <a:tblGrid>
                <a:gridCol w="1728192"/>
                <a:gridCol w="2664296"/>
                <a:gridCol w="2088232"/>
                <a:gridCol w="2099900"/>
              </a:tblGrid>
              <a:tr h="202312">
                <a:tc>
                  <a:txBody>
                    <a:bodyPr/>
                    <a:lstStyle/>
                    <a:p>
                      <a:pPr algn="ctr"/>
                      <a:r>
                        <a:rPr lang="en-US" sz="1500" dirty="0" smtClean="0">
                          <a:latin typeface="Arial" panose="020B0604020202020204" pitchFamily="34" charset="0"/>
                          <a:cs typeface="Arial" panose="020B0604020202020204" pitchFamily="34" charset="0"/>
                        </a:rPr>
                        <a:t>LO</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smtClean="0">
                          <a:latin typeface="Arial" panose="020B0604020202020204" pitchFamily="34" charset="0"/>
                          <a:cs typeface="Arial" panose="020B0604020202020204" pitchFamily="34" charset="0"/>
                        </a:rPr>
                        <a:t>Pass</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smtClean="0">
                          <a:latin typeface="Arial" panose="020B0604020202020204" pitchFamily="34" charset="0"/>
                          <a:cs typeface="Arial" panose="020B0604020202020204" pitchFamily="34" charset="0"/>
                        </a:rPr>
                        <a:t>Merit</a:t>
                      </a:r>
                      <a:endParaRPr lang="en-GB" sz="1500" dirty="0">
                        <a:latin typeface="Arial" panose="020B0604020202020204" pitchFamily="34" charset="0"/>
                        <a:cs typeface="Arial" panose="020B0604020202020204" pitchFamily="34" charset="0"/>
                      </a:endParaRPr>
                    </a:p>
                  </a:txBody>
                  <a:tcPr/>
                </a:tc>
                <a:tc>
                  <a:txBody>
                    <a:bodyPr/>
                    <a:lstStyle/>
                    <a:p>
                      <a:pPr algn="ctr"/>
                      <a:r>
                        <a:rPr lang="en-US" sz="1500" dirty="0" smtClean="0">
                          <a:latin typeface="Arial" panose="020B0604020202020204" pitchFamily="34" charset="0"/>
                          <a:cs typeface="Arial" panose="020B0604020202020204" pitchFamily="34" charset="0"/>
                        </a:rPr>
                        <a:t>Distinction</a:t>
                      </a:r>
                      <a:endParaRPr lang="en-GB" sz="1500" dirty="0">
                        <a:latin typeface="Arial" panose="020B0604020202020204" pitchFamily="34" charset="0"/>
                        <a:cs typeface="Arial" panose="020B0604020202020204" pitchFamily="34" charset="0"/>
                      </a:endParaRPr>
                    </a:p>
                  </a:txBody>
                  <a:tcPr/>
                </a:tc>
              </a:tr>
              <a:tr h="534294">
                <a:tc>
                  <a:txBody>
                    <a:bodyPr/>
                    <a:lstStyle/>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1. Understand the stages of project management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P1*: Explain the stages of project management used in a specific business project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endPar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291353">
                <a:tc>
                  <a:txBody>
                    <a:bodyPr/>
                    <a:lstStyle/>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2. Understand the skills project managers need to have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P2*: Explain the skillset a project manager needs to have and why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372882">
                <a:tc>
                  <a:txBody>
                    <a:bodyPr/>
                    <a:lstStyle/>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3. Understand how and why projects are monitored and factors that influence a project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P3*: Explain how the factors that influence or present a risk to a specific project are monitored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M1: Analyse the factors that influence, and the factors that present a risk to, a specific project and explain the potential impact(s) on the project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D1: Evaluate the effectiveness of the methods used for monitoring a specific project</a:t>
                      </a:r>
                    </a:p>
                  </a:txBody>
                  <a:tcPr/>
                </a:tc>
              </a:tr>
              <a:tr h="333517">
                <a:tc>
                  <a:txBody>
                    <a:bodyPr/>
                    <a:lstStyle/>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4. Be able to prepare project plans</a:t>
                      </a: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P4*: Prepare a project plan for a specific project</a:t>
                      </a:r>
                    </a:p>
                  </a:txBody>
                  <a:tcPr>
                    <a:solidFill>
                      <a:srgbClr val="FFC000"/>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M2: Explain how the risks to a specific project could be mitigated.</a:t>
                      </a:r>
                    </a:p>
                  </a:txBody>
                  <a:tcPr>
                    <a:solidFill>
                      <a:srgbClr val="FFC000"/>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D2: Evaluate the impact on a specific project if contingencies have to be implemented. </a:t>
                      </a:r>
                    </a:p>
                  </a:txBody>
                  <a:tcPr>
                    <a:solidFill>
                      <a:srgbClr val="FFC000"/>
                    </a:solidFill>
                  </a:tcPr>
                </a:tc>
              </a:tr>
              <a:tr h="4161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1"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P5: Justify the choice of the project plan tool(s) used.</a:t>
                      </a:r>
                    </a:p>
                  </a:txBody>
                  <a:tcPr>
                    <a:solidFill>
                      <a:srgbClr val="FFC000"/>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vMerge="1">
                  <a:txBody>
                    <a:bodyPr/>
                    <a:lstStyle/>
                    <a:p>
                      <a:endParaRPr kumimoji="0" lang="en-GB" sz="14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tc>
              </a:tr>
            </a:tbl>
          </a:graphicData>
        </a:graphic>
      </p:graphicFrame>
    </p:spTree>
    <p:extLst>
      <p:ext uri="{BB962C8B-B14F-4D97-AF65-F5344CB8AC3E}">
        <p14:creationId xmlns:p14="http://schemas.microsoft.com/office/powerpoint/2010/main" val="4081539807"/>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663089"/>
          </a:xfrm>
          <a:prstGeom prst="rect">
            <a:avLst/>
          </a:prstGeom>
        </p:spPr>
        <p:txBody>
          <a:bodyPr wrap="square">
            <a:spAutoFit/>
          </a:bodyPr>
          <a:lstStyle/>
          <a:p>
            <a:pPr>
              <a:spcAft>
                <a:spcPts val="600"/>
              </a:spcAft>
              <a:buClr>
                <a:schemeClr val="accent6">
                  <a:lumMod val="50000"/>
                </a:schemeClr>
              </a:buClr>
            </a:pPr>
            <a:r>
              <a:rPr lang="en-US" b="1" dirty="0">
                <a:solidFill>
                  <a:srgbClr val="0070C0"/>
                </a:solidFill>
              </a:rPr>
              <a:t>UNIT AIM</a:t>
            </a:r>
          </a:p>
          <a:p>
            <a:pPr marL="271463" indent="-271463">
              <a:spcAft>
                <a:spcPts val="600"/>
              </a:spcAft>
              <a:buClr>
                <a:schemeClr val="accent6">
                  <a:lumMod val="50000"/>
                </a:schemeClr>
              </a:buClr>
              <a:buFont typeface="Wingdings 3" panose="05040102010807070707" pitchFamily="18" charset="2"/>
              <a:buChar char=""/>
            </a:pPr>
            <a:r>
              <a:rPr lang="en-US" dirty="0">
                <a:solidFill>
                  <a:srgbClr val="0070C0"/>
                </a:solidFill>
              </a:rPr>
              <a:t>Businesses undertake projects of all kinds that vary in terms of purpose and scope. </a:t>
            </a:r>
            <a:r>
              <a:rPr lang="en-US" dirty="0" smtClean="0">
                <a:solidFill>
                  <a:srgbClr val="0070C0"/>
                </a:solidFill>
              </a:rPr>
              <a:t>Some examples </a:t>
            </a:r>
            <a:r>
              <a:rPr lang="en-US" dirty="0">
                <a:solidFill>
                  <a:srgbClr val="0070C0"/>
                </a:solidFill>
              </a:rPr>
              <a:t>of business projects are running an event, launching a marketing campaign, carrying </a:t>
            </a:r>
            <a:r>
              <a:rPr lang="en-US" dirty="0" smtClean="0">
                <a:solidFill>
                  <a:srgbClr val="0070C0"/>
                </a:solidFill>
              </a:rPr>
              <a:t>out market </a:t>
            </a:r>
            <a:r>
              <a:rPr lang="en-US" dirty="0">
                <a:solidFill>
                  <a:srgbClr val="0070C0"/>
                </a:solidFill>
              </a:rPr>
              <a:t>research and setting up book keeping for local clubs or charities. A project comprises a </a:t>
            </a:r>
            <a:r>
              <a:rPr lang="en-US" dirty="0" smtClean="0">
                <a:solidFill>
                  <a:srgbClr val="0070C0"/>
                </a:solidFill>
              </a:rPr>
              <a:t>set of </a:t>
            </a:r>
            <a:r>
              <a:rPr lang="en-US" dirty="0">
                <a:solidFill>
                  <a:srgbClr val="0070C0"/>
                </a:solidFill>
              </a:rPr>
              <a:t>tasks and activities to be carried out in order to reach an intended purpose. Being able </a:t>
            </a:r>
            <a:r>
              <a:rPr lang="en-US" dirty="0" smtClean="0">
                <a:solidFill>
                  <a:srgbClr val="0070C0"/>
                </a:solidFill>
              </a:rPr>
              <a:t>to prepare </a:t>
            </a:r>
            <a:r>
              <a:rPr lang="en-US" dirty="0">
                <a:solidFill>
                  <a:srgbClr val="0070C0"/>
                </a:solidFill>
              </a:rPr>
              <a:t>and manage a project is an important skill needed by many different people working </a:t>
            </a:r>
            <a:r>
              <a:rPr lang="en-US" dirty="0" smtClean="0">
                <a:solidFill>
                  <a:srgbClr val="0070C0"/>
                </a:solidFill>
              </a:rPr>
              <a:t>in business</a:t>
            </a:r>
            <a:r>
              <a:rPr lang="en-US" dirty="0">
                <a:solidFill>
                  <a:srgbClr val="0070C0"/>
                </a:solidFill>
              </a:rPr>
              <a:t>.</a:t>
            </a:r>
          </a:p>
          <a:p>
            <a:pPr marL="271463" indent="-271463">
              <a:spcAft>
                <a:spcPts val="600"/>
              </a:spcAft>
              <a:buClr>
                <a:schemeClr val="accent6">
                  <a:lumMod val="50000"/>
                </a:schemeClr>
              </a:buClr>
              <a:buFont typeface="Wingdings 3" panose="05040102010807070707" pitchFamily="18" charset="2"/>
              <a:buChar char=""/>
            </a:pPr>
            <a:r>
              <a:rPr lang="en-US" dirty="0">
                <a:solidFill>
                  <a:srgbClr val="0070C0"/>
                </a:solidFill>
              </a:rPr>
              <a:t>In this unit you will learn about the stages of project management, and the type of skills a </a:t>
            </a:r>
            <a:r>
              <a:rPr lang="en-US" dirty="0" smtClean="0">
                <a:solidFill>
                  <a:srgbClr val="0070C0"/>
                </a:solidFill>
              </a:rPr>
              <a:t>project manager </a:t>
            </a:r>
            <a:r>
              <a:rPr lang="en-US" dirty="0">
                <a:solidFill>
                  <a:srgbClr val="0070C0"/>
                </a:solidFill>
              </a:rPr>
              <a:t>should have. You will also learn why you need to monitor the progress of projects as it </a:t>
            </a:r>
            <a:r>
              <a:rPr lang="en-US" dirty="0" smtClean="0">
                <a:solidFill>
                  <a:srgbClr val="0070C0"/>
                </a:solidFill>
              </a:rPr>
              <a:t>is vital </a:t>
            </a:r>
            <a:r>
              <a:rPr lang="en-US" dirty="0">
                <a:solidFill>
                  <a:srgbClr val="0070C0"/>
                </a:solidFill>
              </a:rPr>
              <a:t>to their successful completion and implementation.</a:t>
            </a:r>
          </a:p>
          <a:p>
            <a:pPr marL="271463" indent="-271463">
              <a:spcAft>
                <a:spcPts val="600"/>
              </a:spcAft>
              <a:buClr>
                <a:schemeClr val="accent6">
                  <a:lumMod val="50000"/>
                </a:schemeClr>
              </a:buClr>
              <a:buFont typeface="Wingdings 3" panose="05040102010807070707" pitchFamily="18" charset="2"/>
              <a:buChar char=""/>
            </a:pPr>
            <a:r>
              <a:rPr lang="en-US" dirty="0">
                <a:solidFill>
                  <a:srgbClr val="0070C0"/>
                </a:solidFill>
              </a:rPr>
              <a:t>You will plan a project, and prepare a project plan. You will learn about the different planning </a:t>
            </a:r>
            <a:r>
              <a:rPr lang="en-US" dirty="0" smtClean="0">
                <a:solidFill>
                  <a:srgbClr val="0070C0"/>
                </a:solidFill>
              </a:rPr>
              <a:t>tools available </a:t>
            </a:r>
            <a:r>
              <a:rPr lang="en-US" dirty="0">
                <a:solidFill>
                  <a:srgbClr val="0070C0"/>
                </a:solidFill>
              </a:rPr>
              <a:t>for project planning. Whilst preparing the project plan, you need to be aware of </a:t>
            </a:r>
            <a:r>
              <a:rPr lang="en-US" dirty="0" smtClean="0">
                <a:solidFill>
                  <a:srgbClr val="0070C0"/>
                </a:solidFill>
              </a:rPr>
              <a:t>internal and </a:t>
            </a:r>
            <a:r>
              <a:rPr lang="en-US" dirty="0">
                <a:solidFill>
                  <a:srgbClr val="0070C0"/>
                </a:solidFill>
              </a:rPr>
              <a:t>external factors which might have an impact on the planning process, as well as </a:t>
            </a:r>
            <a:r>
              <a:rPr lang="en-US" dirty="0" smtClean="0">
                <a:solidFill>
                  <a:srgbClr val="0070C0"/>
                </a:solidFill>
              </a:rPr>
              <a:t>the successful </a:t>
            </a:r>
            <a:r>
              <a:rPr lang="en-US" dirty="0">
                <a:solidFill>
                  <a:srgbClr val="0070C0"/>
                </a:solidFill>
              </a:rPr>
              <a:t>completion and implementation of a project.</a:t>
            </a:r>
          </a:p>
          <a:p>
            <a:pPr marL="271463" indent="-271463">
              <a:spcAft>
                <a:spcPts val="600"/>
              </a:spcAft>
              <a:buClr>
                <a:schemeClr val="accent6">
                  <a:lumMod val="50000"/>
                </a:schemeClr>
              </a:buClr>
              <a:buFont typeface="Wingdings 3" panose="05040102010807070707" pitchFamily="18" charset="2"/>
              <a:buChar char=""/>
            </a:pPr>
            <a:r>
              <a:rPr lang="en-US" dirty="0">
                <a:solidFill>
                  <a:srgbClr val="0070C0"/>
                </a:solidFill>
              </a:rPr>
              <a:t>This unit will help you to develop the skills required to plan projects and be aware of </a:t>
            </a:r>
            <a:r>
              <a:rPr lang="en-US" dirty="0" smtClean="0">
                <a:solidFill>
                  <a:srgbClr val="0070C0"/>
                </a:solidFill>
              </a:rPr>
              <a:t>possible obstacles </a:t>
            </a:r>
            <a:r>
              <a:rPr lang="en-US" dirty="0">
                <a:solidFill>
                  <a:srgbClr val="0070C0"/>
                </a:solidFill>
              </a:rPr>
              <a:t>that can impact on the outcome of a project.</a:t>
            </a:r>
          </a:p>
        </p:txBody>
      </p:sp>
      <p:sp>
        <p:nvSpPr>
          <p:cNvPr id="10" name="Title 2"/>
          <p:cNvSpPr>
            <a:spLocks noGrp="1"/>
          </p:cNvSpPr>
          <p:nvPr>
            <p:ph type="title"/>
          </p:nvPr>
        </p:nvSpPr>
        <p:spPr>
          <a:xfrm>
            <a:off x="70266" y="72008"/>
            <a:ext cx="8859452" cy="548680"/>
          </a:xfrm>
        </p:spPr>
        <p:txBody>
          <a:bodyPr>
            <a:noAutofit/>
          </a:bodyPr>
          <a:lstStyle/>
          <a:p>
            <a:r>
              <a:rPr lang="en-US" sz="3200" dirty="0" smtClean="0"/>
              <a:t>16 – Principles of Project Management – Unit Aim</a:t>
            </a:r>
            <a:endParaRPr lang="en-US" sz="3200" dirty="0"/>
          </a:p>
        </p:txBody>
      </p:sp>
    </p:spTree>
    <p:extLst>
      <p:ext uri="{BB962C8B-B14F-4D97-AF65-F5344CB8AC3E}">
        <p14:creationId xmlns:p14="http://schemas.microsoft.com/office/powerpoint/2010/main" val="290075269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816977"/>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GB" sz="1530" dirty="0" smtClean="0"/>
              <a:t>For P4 you need to fill in </a:t>
            </a:r>
            <a:r>
              <a:rPr lang="en-GB" sz="1530" dirty="0" smtClean="0">
                <a:hlinkClick r:id="rId3" action="ppaction://hlinkfile"/>
              </a:rPr>
              <a:t>the Project Plan </a:t>
            </a:r>
            <a:r>
              <a:rPr lang="en-GB" sz="1530" dirty="0" smtClean="0"/>
              <a:t>for your project using the set criteria. This has to be accurate to a degree but not completely. You may need to research a project plan look to see some figures and details and you can use the tasks completes in LO1 to aid you in this section.</a:t>
            </a:r>
          </a:p>
          <a:p>
            <a:pPr marL="285750" indent="-285750">
              <a:buClr>
                <a:srgbClr val="C00000"/>
              </a:buClr>
              <a:buFont typeface="Wingdings 3" panose="05040102010807070707" pitchFamily="18" charset="2"/>
              <a:buChar char=""/>
            </a:pPr>
            <a:r>
              <a:rPr lang="en-GB" sz="1530" b="1" dirty="0" smtClean="0">
                <a:solidFill>
                  <a:srgbClr val="FF0000"/>
                </a:solidFill>
              </a:rPr>
              <a:t>Project </a:t>
            </a:r>
            <a:r>
              <a:rPr lang="en-GB" sz="1530" b="1" dirty="0">
                <a:solidFill>
                  <a:srgbClr val="FF0000"/>
                </a:solidFill>
              </a:rPr>
              <a:t>vision </a:t>
            </a:r>
            <a:r>
              <a:rPr lang="en-GB" sz="1530" dirty="0"/>
              <a:t>- </a:t>
            </a:r>
            <a:r>
              <a:rPr lang="en-US" sz="1530" dirty="0"/>
              <a:t>A Project Vision Statement is an idealistic view of the desired outcomes to be produced for the business after successful project completion. It is a vivid description of what the business will be like to inspire the project beneficiaries to initiate the project</a:t>
            </a:r>
            <a:r>
              <a:rPr lang="en-US" sz="1530" dirty="0" smtClean="0"/>
              <a:t>. In this you will need to include:</a:t>
            </a:r>
            <a:endParaRPr lang="en-GB" sz="1530" dirty="0"/>
          </a:p>
          <a:p>
            <a:pPr marL="536575" indent="-200025">
              <a:buClr>
                <a:srgbClr val="C00000"/>
              </a:buClr>
              <a:buFont typeface="Arial" panose="020B0604020202020204" pitchFamily="34" charset="0"/>
              <a:buChar char="•"/>
            </a:pPr>
            <a:r>
              <a:rPr lang="en-US" sz="1530" b="1" dirty="0" smtClean="0">
                <a:solidFill>
                  <a:srgbClr val="FF0000"/>
                </a:solidFill>
              </a:rPr>
              <a:t>Description of project </a:t>
            </a:r>
            <a:r>
              <a:rPr lang="en-US" sz="1530" dirty="0" smtClean="0"/>
              <a:t>– What the project is, what needs to be done and why there is a purpose for this project to be completed.</a:t>
            </a:r>
          </a:p>
          <a:p>
            <a:pPr marL="804863" lvl="1" indent="-200025">
              <a:buClr>
                <a:srgbClr val="C00000"/>
              </a:buClr>
              <a:buFont typeface="Arial" panose="020B0604020202020204" pitchFamily="34" charset="0"/>
              <a:buChar char="•"/>
            </a:pPr>
            <a:r>
              <a:rPr lang="en-US" sz="1530" b="1" dirty="0"/>
              <a:t>K</a:t>
            </a:r>
            <a:r>
              <a:rPr lang="en-US" sz="1530" b="1" dirty="0" smtClean="0"/>
              <a:t>ey outcomes </a:t>
            </a:r>
            <a:r>
              <a:rPr lang="en-US" sz="1530" dirty="0" smtClean="0"/>
              <a:t>– What you hope to achieve from the project, how you expect the end result to look and what other people how it will look like and achieve.</a:t>
            </a:r>
          </a:p>
          <a:p>
            <a:pPr marL="804863" lvl="1" indent="-200025">
              <a:buClr>
                <a:srgbClr val="C00000"/>
              </a:buClr>
              <a:buFont typeface="Arial" panose="020B0604020202020204" pitchFamily="34" charset="0"/>
              <a:buChar char="•"/>
            </a:pPr>
            <a:r>
              <a:rPr lang="en-US" sz="1530" b="1" dirty="0" smtClean="0"/>
              <a:t>Deliverables</a:t>
            </a:r>
            <a:r>
              <a:rPr lang="en-US" sz="1530" dirty="0" smtClean="0"/>
              <a:t> – What are the key things that need to be achieved in the project to make it a success, in terms of </a:t>
            </a:r>
            <a:r>
              <a:rPr lang="en-US" sz="1530" dirty="0"/>
              <a:t>a product or service that is given to your client</a:t>
            </a:r>
            <a:r>
              <a:rPr lang="en-US" sz="1530" dirty="0" smtClean="0"/>
              <a:t>. What is it expected to do for them in their business or life.</a:t>
            </a:r>
          </a:p>
          <a:p>
            <a:pPr marL="804863" lvl="1" indent="-200025">
              <a:buClr>
                <a:srgbClr val="C00000"/>
              </a:buClr>
              <a:buFont typeface="Arial" panose="020B0604020202020204" pitchFamily="34" charset="0"/>
              <a:buChar char="•"/>
            </a:pPr>
            <a:r>
              <a:rPr lang="en-US" sz="1530" b="1" dirty="0" smtClean="0"/>
              <a:t>Priorities</a:t>
            </a:r>
            <a:r>
              <a:rPr lang="en-GB" sz="1530" dirty="0" smtClean="0"/>
              <a:t> –</a:t>
            </a:r>
            <a:r>
              <a:rPr lang="en-US" sz="1530" dirty="0" smtClean="0"/>
              <a:t> What are the key list of things to get done, what needs to be focused on, what things need to be done first and be done well for everything else to happen.</a:t>
            </a:r>
            <a:endParaRPr lang="en-US" sz="1530" dirty="0"/>
          </a:p>
          <a:p>
            <a:pPr marL="536575" indent="-200025">
              <a:buClr>
                <a:srgbClr val="C00000"/>
              </a:buClr>
              <a:buFont typeface="Arial" panose="020B0604020202020204" pitchFamily="34" charset="0"/>
              <a:buChar char="•"/>
            </a:pPr>
            <a:r>
              <a:rPr lang="en-US" sz="1530" b="1" dirty="0" smtClean="0">
                <a:solidFill>
                  <a:srgbClr val="FF0000"/>
                </a:solidFill>
              </a:rPr>
              <a:t>Target audience </a:t>
            </a:r>
            <a:r>
              <a:rPr lang="en-US" sz="1530" b="1" dirty="0" smtClean="0"/>
              <a:t>- </a:t>
            </a:r>
            <a:endParaRPr lang="en-US" sz="1530" dirty="0" smtClean="0"/>
          </a:p>
          <a:p>
            <a:pPr marL="804863" lvl="1" indent="-200025">
              <a:buClr>
                <a:srgbClr val="C00000"/>
              </a:buClr>
              <a:buFont typeface="Arial" panose="020B0604020202020204" pitchFamily="34" charset="0"/>
              <a:buChar char="•"/>
            </a:pPr>
            <a:r>
              <a:rPr lang="en-US" sz="1530" b="1" dirty="0"/>
              <a:t>P</a:t>
            </a:r>
            <a:r>
              <a:rPr lang="en-US" sz="1530" b="1" dirty="0" smtClean="0"/>
              <a:t>roject </a:t>
            </a:r>
            <a:r>
              <a:rPr lang="en-US" sz="1530" b="1" dirty="0"/>
              <a:t>stakeholders and their </a:t>
            </a:r>
            <a:r>
              <a:rPr lang="en-US" sz="1530" b="1" dirty="0" smtClean="0"/>
              <a:t>needs</a:t>
            </a:r>
            <a:r>
              <a:rPr lang="en-GB" sz="1530" b="1" dirty="0" smtClean="0"/>
              <a:t> </a:t>
            </a:r>
            <a:r>
              <a:rPr lang="en-GB" sz="1530" dirty="0" smtClean="0"/>
              <a:t>–</a:t>
            </a:r>
            <a:r>
              <a:rPr lang="en-US" sz="1530" dirty="0" smtClean="0"/>
              <a:t> Who are they, what do they want, what are their objectives, what minimum and maximum will need to be done to achieve their goals.</a:t>
            </a:r>
            <a:endParaRPr lang="en-US" sz="1530" dirty="0"/>
          </a:p>
          <a:p>
            <a:pPr marL="536575" indent="-200025">
              <a:buClr>
                <a:srgbClr val="C00000"/>
              </a:buClr>
              <a:buFont typeface="Arial" panose="020B0604020202020204" pitchFamily="34" charset="0"/>
              <a:buChar char="•"/>
            </a:pPr>
            <a:r>
              <a:rPr lang="en-US" sz="1530" b="1" dirty="0" smtClean="0">
                <a:solidFill>
                  <a:srgbClr val="FF0000"/>
                </a:solidFill>
              </a:rPr>
              <a:t>Setting </a:t>
            </a:r>
            <a:r>
              <a:rPr lang="en-US" sz="1530" b="1" dirty="0">
                <a:solidFill>
                  <a:srgbClr val="FF0000"/>
                </a:solidFill>
              </a:rPr>
              <a:t>aims and SMART </a:t>
            </a:r>
            <a:r>
              <a:rPr lang="en-US" sz="1530" b="1" dirty="0" smtClean="0">
                <a:solidFill>
                  <a:srgbClr val="FF0000"/>
                </a:solidFill>
              </a:rPr>
              <a:t>objectives</a:t>
            </a:r>
            <a:r>
              <a:rPr lang="en-GB" sz="1530" b="1" dirty="0">
                <a:solidFill>
                  <a:srgbClr val="FF0000"/>
                </a:solidFill>
              </a:rPr>
              <a:t> </a:t>
            </a:r>
            <a:r>
              <a:rPr lang="en-GB" sz="1530" dirty="0" smtClean="0"/>
              <a:t>–</a:t>
            </a:r>
            <a:r>
              <a:rPr lang="en-US" sz="1530" dirty="0" smtClean="0"/>
              <a:t> Draw up a list of aims fore the Project and then draw a set a SMART target for your project and explain each target in detail to be clear on the focus.</a:t>
            </a:r>
            <a:endParaRPr lang="en-US" sz="153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P4.1 - The Components </a:t>
            </a:r>
            <a:r>
              <a:rPr lang="en-US" sz="3200" dirty="0"/>
              <a:t>of a </a:t>
            </a:r>
            <a:r>
              <a:rPr lang="en-US" sz="3200" dirty="0" smtClean="0"/>
              <a:t>Project Plan</a:t>
            </a:r>
            <a:endParaRPr lang="en-US" sz="3200" dirty="0"/>
          </a:p>
        </p:txBody>
      </p:sp>
    </p:spTree>
    <p:extLst>
      <p:ext uri="{BB962C8B-B14F-4D97-AF65-F5344CB8AC3E}">
        <p14:creationId xmlns:p14="http://schemas.microsoft.com/office/powerpoint/2010/main" val="566471199"/>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16.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76DD945F-B7B0-4691-A0D0-E2EAD6DA23B3}">
  <ds:schemaRefs>
    <ds:schemaRef ds:uri="http://schemas.microsoft.com/office/2006/documentManagement/types"/>
    <ds:schemaRef ds:uri="http://purl.org/dc/dcmitype/"/>
    <ds:schemaRef ds:uri="http://purl.org/dc/terms/"/>
    <ds:schemaRef ds:uri="http://purl.org/dc/elements/1.1/"/>
    <ds:schemaRef ds:uri="http://www.w3.org/XML/1998/namespace"/>
    <ds:schemaRef ds:uri="http://schemas.microsoft.com/office/2006/metadata/properties"/>
    <ds:schemaRef ds:uri="http://schemas.openxmlformats.org/package/2006/metadata/core-propertie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Enderoth</Template>
  <TotalTime>60960</TotalTime>
  <Words>4965</Words>
  <Application>Microsoft Office PowerPoint</Application>
  <PresentationFormat>On-screen Show (4:3)</PresentationFormat>
  <Paragraphs>334</Paragraphs>
  <Slides>21</Slides>
  <Notes>21</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Calibri</vt:lpstr>
      <vt:lpstr>Lucida Sans Unicode</vt:lpstr>
      <vt:lpstr>Verdana</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Unit 15 – Learning Outcome (LO) Weightings</vt:lpstr>
      <vt:lpstr>Assessment Criteria</vt:lpstr>
      <vt:lpstr>16 – Principles of Project Management – Unit Aim</vt:lpstr>
      <vt:lpstr>P4.1 - The Components of a Project Plan</vt:lpstr>
      <vt:lpstr>P4.1 - The Components of a Project Plan</vt:lpstr>
      <vt:lpstr>P4.1 - The Components of a Project Plan</vt:lpstr>
      <vt:lpstr>P4.1 - The Components of a Project Plan</vt:lpstr>
      <vt:lpstr>P4.1 - The Components of a Project Plan</vt:lpstr>
      <vt:lpstr>P5.1 - Project Management Tools - Purpose</vt:lpstr>
      <vt:lpstr>P5.1 - Project Management Tools – CPA Diagrams</vt:lpstr>
      <vt:lpstr>P5.1 - Project Management Tools – CPA Diagrams</vt:lpstr>
      <vt:lpstr>P5.1 - Project Management Tools – Gantt Chart</vt:lpstr>
      <vt:lpstr>P5.1 - Project Management Tools – PERT</vt:lpstr>
      <vt:lpstr>P5.2 - Project Management Tools – Software Packages</vt:lpstr>
      <vt:lpstr>P5.2 - Project Management Tools – Flow Diagrams</vt:lpstr>
      <vt:lpstr>P4, P5, M2 &amp; D2 – Assessment Criteria</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16.4</dc:title>
  <dc:subject>eBusiness</dc:subject>
  <dc:creator>Enderoth</dc:creator>
  <cp:lastModifiedBy>Stephen Rafferty</cp:lastModifiedBy>
  <cp:revision>1825</cp:revision>
  <cp:lastPrinted>2014-01-22T18:25:48Z</cp:lastPrinted>
  <dcterms:created xsi:type="dcterms:W3CDTF">2008-03-12T11:01:44Z</dcterms:created>
  <dcterms:modified xsi:type="dcterms:W3CDTF">2018-08-05T15:09:01Z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